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8"/>
  </p:notesMasterIdLst>
  <p:sldIdLst>
    <p:sldId id="256" r:id="rId2"/>
    <p:sldId id="296" r:id="rId3"/>
    <p:sldId id="278" r:id="rId4"/>
    <p:sldId id="279" r:id="rId5"/>
    <p:sldId id="297" r:id="rId6"/>
    <p:sldId id="310" r:id="rId7"/>
    <p:sldId id="298" r:id="rId8"/>
    <p:sldId id="311" r:id="rId9"/>
    <p:sldId id="312" r:id="rId10"/>
    <p:sldId id="313" r:id="rId11"/>
    <p:sldId id="315" r:id="rId12"/>
    <p:sldId id="316" r:id="rId13"/>
    <p:sldId id="317" r:id="rId14"/>
    <p:sldId id="318" r:id="rId15"/>
    <p:sldId id="319" r:id="rId16"/>
    <p:sldId id="320" r:id="rId17"/>
  </p:sldIdLst>
  <p:sldSz cx="9144000" cy="6858000" type="screen4x3"/>
  <p:notesSz cx="6784975" cy="9856788"/>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45" autoAdjust="0"/>
  </p:normalViewPr>
  <p:slideViewPr>
    <p:cSldViewPr>
      <p:cViewPr varScale="1">
        <p:scale>
          <a:sx n="86" d="100"/>
          <a:sy n="86" d="100"/>
        </p:scale>
        <p:origin x="-1092" y="-96"/>
      </p:cViewPr>
      <p:guideLst>
        <p:guide orient="horz" pos="2160"/>
        <p:guide pos="2880"/>
      </p:guideLst>
    </p:cSldViewPr>
  </p:slideViewPr>
  <p:outlineViewPr>
    <p:cViewPr>
      <p:scale>
        <a:sx n="33" d="100"/>
        <a:sy n="33" d="100"/>
      </p:scale>
      <p:origin x="0" y="19218"/>
    </p:cViewPr>
  </p:outlineViewPr>
  <p:notesTextViewPr>
    <p:cViewPr>
      <p:scale>
        <a:sx n="1" d="1"/>
        <a:sy n="1" d="1"/>
      </p:scale>
      <p:origin x="0" y="0"/>
    </p:cViewPr>
  </p:notesTextViewPr>
  <p:notesViewPr>
    <p:cSldViewPr>
      <p:cViewPr varScale="1">
        <p:scale>
          <a:sx n="69" d="100"/>
          <a:sy n="69" d="100"/>
        </p:scale>
        <p:origin x="-2790" y="-108"/>
      </p:cViewPr>
      <p:guideLst>
        <p:guide orient="horz" pos="3105"/>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0156" cy="492839"/>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43249" y="0"/>
            <a:ext cx="2940156" cy="492839"/>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493471F-EEED-4863-80C7-0860DB960B6E}" type="datetimeFigureOut">
              <a:rPr lang="pl-PL"/>
              <a:pPr>
                <a:defRPr/>
              </a:pPr>
              <a:t>2014-05-30</a:t>
            </a:fld>
            <a:endParaRPr lang="pl-PL"/>
          </a:p>
        </p:txBody>
      </p:sp>
      <p:sp>
        <p:nvSpPr>
          <p:cNvPr id="4" name="Symbol zastępczy obrazu slajdu 3"/>
          <p:cNvSpPr>
            <a:spLocks noGrp="1" noRot="1" noChangeAspect="1"/>
          </p:cNvSpPr>
          <p:nvPr>
            <p:ph type="sldImg" idx="2"/>
          </p:nvPr>
        </p:nvSpPr>
        <p:spPr>
          <a:xfrm>
            <a:off x="928688" y="739775"/>
            <a:ext cx="4927600" cy="36957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78498" y="4681974"/>
            <a:ext cx="5427980" cy="443555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9362238"/>
            <a:ext cx="2940156" cy="492839"/>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43249" y="9362238"/>
            <a:ext cx="2940156" cy="492839"/>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D6B8FA3-12A6-4DF5-A487-C7771579A688}" type="slidenum">
              <a:rPr lang="pl-PL"/>
              <a:pPr>
                <a:defRPr/>
              </a:pPr>
              <a:t>‹#›</a:t>
            </a:fld>
            <a:endParaRPr lang="pl-PL"/>
          </a:p>
        </p:txBody>
      </p:sp>
    </p:spTree>
    <p:extLst>
      <p:ext uri="{BB962C8B-B14F-4D97-AF65-F5344CB8AC3E}">
        <p14:creationId xmlns:p14="http://schemas.microsoft.com/office/powerpoint/2010/main" val="3085604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6</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15</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16</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7</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8</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9</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10</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11</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12</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13</a:t>
            </a:fld>
            <a:endParaRPr lang="pl-PL"/>
          </a:p>
        </p:txBody>
      </p:sp>
    </p:spTree>
    <p:extLst>
      <p:ext uri="{BB962C8B-B14F-4D97-AF65-F5344CB8AC3E}">
        <p14:creationId xmlns:p14="http://schemas.microsoft.com/office/powerpoint/2010/main" val="1776260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3D6B8FA3-12A6-4DF5-A487-C7771579A688}" type="slidenum">
              <a:rPr lang="pl-PL" smtClean="0"/>
              <a:pPr>
                <a:defRPr/>
              </a:pPr>
              <a:t>14</a:t>
            </a:fld>
            <a:endParaRPr lang="pl-PL"/>
          </a:p>
        </p:txBody>
      </p:sp>
    </p:spTree>
    <p:extLst>
      <p:ext uri="{BB962C8B-B14F-4D97-AF65-F5344CB8AC3E}">
        <p14:creationId xmlns:p14="http://schemas.microsoft.com/office/powerpoint/2010/main" val="17762602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4" name="Trójkąt prostokątny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upa 1"/>
          <p:cNvGrpSpPr>
            <a:grpSpLocks/>
          </p:cNvGrpSpPr>
          <p:nvPr/>
        </p:nvGrpSpPr>
        <p:grpSpPr bwMode="auto">
          <a:xfrm>
            <a:off x="-3175" y="4953000"/>
            <a:ext cx="9147175" cy="1911350"/>
            <a:chOff x="-3765" y="4832896"/>
            <a:chExt cx="9147765" cy="2032192"/>
          </a:xfrm>
        </p:grpSpPr>
        <p:sp>
          <p:nvSpPr>
            <p:cNvPr id="6" name="Dowolny kształt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Dowolny kształt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ytuł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11" name="Symbol zastępczy daty 29"/>
          <p:cNvSpPr>
            <a:spLocks noGrp="1"/>
          </p:cNvSpPr>
          <p:nvPr>
            <p:ph type="dt" sz="half" idx="10"/>
          </p:nvPr>
        </p:nvSpPr>
        <p:spPr/>
        <p:txBody>
          <a:bodyPr/>
          <a:lstStyle>
            <a:lvl1pPr>
              <a:defRPr>
                <a:solidFill>
                  <a:srgbClr val="FFFFFF"/>
                </a:solidFill>
              </a:defRPr>
            </a:lvl1pPr>
            <a:extLst/>
          </a:lstStyle>
          <a:p>
            <a:pPr>
              <a:defRPr/>
            </a:pPr>
            <a:fld id="{19A2CB80-AEAF-420B-B57D-3A9E9763127F}" type="datetimeFigureOut">
              <a:rPr lang="pl-PL"/>
              <a:pPr>
                <a:defRPr/>
              </a:pPr>
              <a:t>2014-05-30</a:t>
            </a:fld>
            <a:endParaRPr lang="pl-PL"/>
          </a:p>
        </p:txBody>
      </p:sp>
      <p:sp>
        <p:nvSpPr>
          <p:cNvPr id="12" name="Symbol zastępczy stopki 18"/>
          <p:cNvSpPr>
            <a:spLocks noGrp="1"/>
          </p:cNvSpPr>
          <p:nvPr>
            <p:ph type="ftr" sz="quarter" idx="11"/>
          </p:nvPr>
        </p:nvSpPr>
        <p:spPr/>
        <p:txBody>
          <a:bodyPr/>
          <a:lstStyle>
            <a:lvl1pPr>
              <a:defRPr>
                <a:solidFill>
                  <a:schemeClr val="accent1">
                    <a:tint val="20000"/>
                  </a:schemeClr>
                </a:solidFill>
              </a:defRPr>
            </a:lvl1pPr>
            <a:extLst/>
          </a:lstStyle>
          <a:p>
            <a:pPr>
              <a:defRPr/>
            </a:pPr>
            <a:endParaRPr lang="pl-PL"/>
          </a:p>
        </p:txBody>
      </p:sp>
      <p:sp>
        <p:nvSpPr>
          <p:cNvPr id="13" name="Symbol zastępczy numeru slajdu 26"/>
          <p:cNvSpPr>
            <a:spLocks noGrp="1"/>
          </p:cNvSpPr>
          <p:nvPr>
            <p:ph type="sldNum" sz="quarter" idx="12"/>
          </p:nvPr>
        </p:nvSpPr>
        <p:spPr/>
        <p:txBody>
          <a:bodyPr/>
          <a:lstStyle>
            <a:lvl1pPr>
              <a:defRPr>
                <a:solidFill>
                  <a:srgbClr val="FFFFFF"/>
                </a:solidFill>
              </a:defRPr>
            </a:lvl1pPr>
            <a:extLst/>
          </a:lstStyle>
          <a:p>
            <a:pPr>
              <a:defRPr/>
            </a:pPr>
            <a:fld id="{8DE3AEF3-88E5-452A-ACA6-F05CBE20C08F}"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A1B582B3-B964-46B8-9667-55449475B3D5}" type="datetimeFigureOut">
              <a:rPr lang="pl-PL"/>
              <a:pPr>
                <a:defRPr/>
              </a:pPr>
              <a:t>2014-05-30</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4AFD5105-F2BF-43E3-902F-8D46D0660B87}"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78F2A3E0-7095-400F-A19E-54540CCBFA83}" type="datetimeFigureOut">
              <a:rPr lang="pl-PL"/>
              <a:pPr>
                <a:defRPr/>
              </a:pPr>
              <a:t>2014-05-30</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705294DB-A623-4A69-80BA-C4CFF82B3065}"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Tytuł 6"/>
          <p:cNvSpPr>
            <a:spLocks noGrp="1"/>
          </p:cNvSpPr>
          <p:nvPr>
            <p:ph type="title"/>
          </p:nvPr>
        </p:nvSpPr>
        <p:spPr/>
        <p:txBody>
          <a:bodyPr rtlCol="0"/>
          <a:lstStyle>
            <a:extLst/>
          </a:lstStyle>
          <a:p>
            <a:r>
              <a:rPr lang="pl-PL" smtClean="0"/>
              <a:t>Kliknij, aby edytować styl</a:t>
            </a:r>
            <a:endParaRPr lang="en-US"/>
          </a:p>
        </p:txBody>
      </p:sp>
      <p:sp>
        <p:nvSpPr>
          <p:cNvPr id="4" name="Symbol zastępczy daty 9"/>
          <p:cNvSpPr>
            <a:spLocks noGrp="1"/>
          </p:cNvSpPr>
          <p:nvPr>
            <p:ph type="dt" sz="half" idx="10"/>
          </p:nvPr>
        </p:nvSpPr>
        <p:spPr/>
        <p:txBody>
          <a:bodyPr/>
          <a:lstStyle>
            <a:lvl1pPr>
              <a:defRPr/>
            </a:lvl1pPr>
          </a:lstStyle>
          <a:p>
            <a:pPr>
              <a:defRPr/>
            </a:pPr>
            <a:fld id="{C1E6EE10-27D9-4C9B-9EB0-EA01E9679409}" type="datetimeFigureOut">
              <a:rPr lang="pl-PL"/>
              <a:pPr>
                <a:defRPr/>
              </a:pPr>
              <a:t>2014-05-30</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03F3BE93-126A-4C7B-85BC-3E27001250DA}"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4" name="Pag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Pag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ytuł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6" name="Symbol zastępczy daty 3"/>
          <p:cNvSpPr>
            <a:spLocks noGrp="1"/>
          </p:cNvSpPr>
          <p:nvPr>
            <p:ph type="dt" sz="half" idx="10"/>
          </p:nvPr>
        </p:nvSpPr>
        <p:spPr/>
        <p:txBody>
          <a:bodyPr/>
          <a:lstStyle>
            <a:lvl1pPr>
              <a:defRPr/>
            </a:lvl1pPr>
            <a:extLst/>
          </a:lstStyle>
          <a:p>
            <a:pPr>
              <a:defRPr/>
            </a:pPr>
            <a:fld id="{FF32892B-88D8-4B39-82E9-2E6507CCF457}" type="datetimeFigureOut">
              <a:rPr lang="pl-PL"/>
              <a:pPr>
                <a:defRPr/>
              </a:pPr>
              <a:t>2014-05-30</a:t>
            </a:fld>
            <a:endParaRPr lang="pl-PL"/>
          </a:p>
        </p:txBody>
      </p:sp>
      <p:sp>
        <p:nvSpPr>
          <p:cNvPr id="7" name="Symbol zastępczy stopki 4"/>
          <p:cNvSpPr>
            <a:spLocks noGrp="1"/>
          </p:cNvSpPr>
          <p:nvPr>
            <p:ph type="ftr" sz="quarter" idx="11"/>
          </p:nvPr>
        </p:nvSpPr>
        <p:spPr/>
        <p:txBody>
          <a:bodyPr/>
          <a:lstStyle>
            <a:lvl1pPr>
              <a:defRPr/>
            </a:lvl1pPr>
            <a:extLst/>
          </a:lstStyle>
          <a:p>
            <a:pPr>
              <a:defRPr/>
            </a:pPr>
            <a:endParaRPr lang="pl-PL"/>
          </a:p>
        </p:txBody>
      </p:sp>
      <p:sp>
        <p:nvSpPr>
          <p:cNvPr id="8" name="Symbol zastępczy numeru slajdu 5"/>
          <p:cNvSpPr>
            <a:spLocks noGrp="1"/>
          </p:cNvSpPr>
          <p:nvPr>
            <p:ph type="sldNum" sz="quarter" idx="12"/>
          </p:nvPr>
        </p:nvSpPr>
        <p:spPr/>
        <p:txBody>
          <a:bodyPr/>
          <a:lstStyle>
            <a:lvl1pPr>
              <a:defRPr/>
            </a:lvl1pPr>
            <a:extLst/>
          </a:lstStyle>
          <a:p>
            <a:pPr>
              <a:defRPr/>
            </a:pPr>
            <a:fld id="{BB841467-D22D-447F-9DF1-B3F99E01DE6A}"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8" name="Tytuł 7"/>
          <p:cNvSpPr>
            <a:spLocks noGrp="1"/>
          </p:cNvSpPr>
          <p:nvPr>
            <p:ph type="title"/>
          </p:nvPr>
        </p:nvSpPr>
        <p:spPr/>
        <p:txBody>
          <a:bodyPr rtlCol="0"/>
          <a:lstStyle>
            <a:extLst/>
          </a:lstStyle>
          <a:p>
            <a:r>
              <a:rPr lang="pl-PL" smtClean="0"/>
              <a:t>Kliknij, aby edytować styl</a:t>
            </a:r>
            <a:endParaRPr lang="en-US"/>
          </a:p>
        </p:txBody>
      </p:sp>
      <p:sp>
        <p:nvSpPr>
          <p:cNvPr id="5" name="Symbol zastępczy daty 4"/>
          <p:cNvSpPr>
            <a:spLocks noGrp="1"/>
          </p:cNvSpPr>
          <p:nvPr>
            <p:ph type="dt" sz="half" idx="10"/>
          </p:nvPr>
        </p:nvSpPr>
        <p:spPr/>
        <p:txBody>
          <a:bodyPr/>
          <a:lstStyle>
            <a:lvl1pPr>
              <a:defRPr/>
            </a:lvl1pPr>
            <a:extLst/>
          </a:lstStyle>
          <a:p>
            <a:pPr>
              <a:defRPr/>
            </a:pPr>
            <a:fld id="{79CD907D-D807-4C82-89BE-84C0B0386636}" type="datetimeFigureOut">
              <a:rPr lang="pl-PL"/>
              <a:pPr>
                <a:defRPr/>
              </a:pPr>
              <a:t>2014-05-30</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7B7B66C7-BEE3-431C-A170-DDB4C1C5470F}"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lstStyle>
            <a:lvl1pPr>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BEC94749-105E-448F-AF5F-2698B5E39518}" type="datetimeFigureOut">
              <a:rPr lang="pl-PL"/>
              <a:pPr>
                <a:defRPr/>
              </a:pPr>
              <a:t>2014-05-30</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6640FA7D-6028-4674-828A-13BAF9B30F98}"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6" name="Tytuł 5"/>
          <p:cNvSpPr>
            <a:spLocks noGrp="1"/>
          </p:cNvSpPr>
          <p:nvPr>
            <p:ph type="title"/>
          </p:nvPr>
        </p:nvSpPr>
        <p:spPr/>
        <p:txBody>
          <a:bodyPr rtlCol="0"/>
          <a:lstStyle>
            <a:extLst/>
          </a:lstStyle>
          <a:p>
            <a:r>
              <a:rPr lang="pl-PL" smtClean="0"/>
              <a:t>Kliknij, aby edytować styl</a:t>
            </a:r>
            <a:endParaRPr lang="en-US"/>
          </a:p>
        </p:txBody>
      </p:sp>
      <p:sp>
        <p:nvSpPr>
          <p:cNvPr id="3" name="Symbol zastępczy daty 2"/>
          <p:cNvSpPr>
            <a:spLocks noGrp="1"/>
          </p:cNvSpPr>
          <p:nvPr>
            <p:ph type="dt" sz="half" idx="10"/>
          </p:nvPr>
        </p:nvSpPr>
        <p:spPr/>
        <p:txBody>
          <a:bodyPr/>
          <a:lstStyle>
            <a:lvl1pPr>
              <a:defRPr/>
            </a:lvl1pPr>
            <a:extLst/>
          </a:lstStyle>
          <a:p>
            <a:pPr>
              <a:defRPr/>
            </a:pPr>
            <a:fld id="{BF407CF7-5417-4F49-A8E1-6ECA0F3B867B}" type="datetimeFigureOut">
              <a:rPr lang="pl-PL"/>
              <a:pPr>
                <a:defRPr/>
              </a:pPr>
              <a:t>2014-05-30</a:t>
            </a:fld>
            <a:endParaRPr lang="pl-PL"/>
          </a:p>
        </p:txBody>
      </p:sp>
      <p:sp>
        <p:nvSpPr>
          <p:cNvPr id="4" name="Symbol zastępczy stopki 3"/>
          <p:cNvSpPr>
            <a:spLocks noGrp="1"/>
          </p:cNvSpPr>
          <p:nvPr>
            <p:ph type="ftr" sz="quarter" idx="11"/>
          </p:nvPr>
        </p:nvSpPr>
        <p:spPr/>
        <p:txBody>
          <a:bodyPr/>
          <a:lstStyle>
            <a:lvl1pPr>
              <a:defRPr/>
            </a:lvl1pPr>
            <a:extLst/>
          </a:lstStyle>
          <a:p>
            <a:pPr>
              <a:defRPr/>
            </a:pPr>
            <a:endParaRPr lang="pl-PL"/>
          </a:p>
        </p:txBody>
      </p:sp>
      <p:sp>
        <p:nvSpPr>
          <p:cNvPr id="5" name="Symbol zastępczy numeru slajdu 4"/>
          <p:cNvSpPr>
            <a:spLocks noGrp="1"/>
          </p:cNvSpPr>
          <p:nvPr>
            <p:ph type="sldNum" sz="quarter" idx="12"/>
          </p:nvPr>
        </p:nvSpPr>
        <p:spPr/>
        <p:txBody>
          <a:bodyPr/>
          <a:lstStyle>
            <a:lvl1pPr>
              <a:defRPr/>
            </a:lvl1pPr>
            <a:extLst/>
          </a:lstStyle>
          <a:p>
            <a:pPr>
              <a:defRPr/>
            </a:pPr>
            <a:fld id="{33D540C0-3617-48DE-B753-F076D0054BED}"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9"/>
          <p:cNvSpPr>
            <a:spLocks noGrp="1"/>
          </p:cNvSpPr>
          <p:nvPr>
            <p:ph type="dt" sz="half" idx="10"/>
          </p:nvPr>
        </p:nvSpPr>
        <p:spPr/>
        <p:txBody>
          <a:bodyPr/>
          <a:lstStyle>
            <a:lvl1pPr>
              <a:defRPr/>
            </a:lvl1pPr>
          </a:lstStyle>
          <a:p>
            <a:pPr>
              <a:defRPr/>
            </a:pPr>
            <a:fld id="{3ACB698E-77C3-4E0D-B012-556F1DDD86CD}" type="datetimeFigureOut">
              <a:rPr lang="pl-PL"/>
              <a:pPr>
                <a:defRPr/>
              </a:pPr>
              <a:t>2014-05-30</a:t>
            </a:fld>
            <a:endParaRPr lang="pl-PL"/>
          </a:p>
        </p:txBody>
      </p:sp>
      <p:sp>
        <p:nvSpPr>
          <p:cNvPr id="3" name="Symbol zastępczy stopki 21"/>
          <p:cNvSpPr>
            <a:spLocks noGrp="1"/>
          </p:cNvSpPr>
          <p:nvPr>
            <p:ph type="ftr" sz="quarter" idx="11"/>
          </p:nvPr>
        </p:nvSpPr>
        <p:spPr/>
        <p:txBody>
          <a:bodyPr/>
          <a:lstStyle>
            <a:lvl1pPr>
              <a:defRPr/>
            </a:lvl1pPr>
          </a:lstStyle>
          <a:p>
            <a:pPr>
              <a:defRPr/>
            </a:pPr>
            <a:endParaRPr lang="pl-PL"/>
          </a:p>
        </p:txBody>
      </p:sp>
      <p:sp>
        <p:nvSpPr>
          <p:cNvPr id="4" name="Symbol zastępczy numeru slajdu 17"/>
          <p:cNvSpPr>
            <a:spLocks noGrp="1"/>
          </p:cNvSpPr>
          <p:nvPr>
            <p:ph type="sldNum" sz="quarter" idx="12"/>
          </p:nvPr>
        </p:nvSpPr>
        <p:spPr/>
        <p:txBody>
          <a:bodyPr/>
          <a:lstStyle>
            <a:lvl1pPr>
              <a:defRPr/>
            </a:lvl1pPr>
          </a:lstStyle>
          <a:p>
            <a:pPr>
              <a:defRPr/>
            </a:pPr>
            <a:fld id="{185A4D71-4F99-4026-AEDB-6B38A9842E6F}"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l-PL" smtClean="0"/>
              <a:t>Kliknij, aby edytować styl</a:t>
            </a:r>
            <a:endParaRPr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0C12EF97-D7C9-4F27-9BD5-8258E060F728}" type="datetimeFigureOut">
              <a:rPr lang="pl-PL"/>
              <a:pPr>
                <a:defRPr/>
              </a:pPr>
              <a:t>2014-05-30</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58A2EEA5-2BB4-4D70-8B14-2D9537004F13}"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5" name="Dowolny kształt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Dowolny kształt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Trójkąt prostokątny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ag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Pag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Symbol zastępczy tekstu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l-PL" noProof="0" smtClean="0"/>
              <a:t>Kliknij ikonę, aby dodać obraz</a:t>
            </a:r>
            <a:endParaRPr lang="en-US" noProof="0" dirty="0"/>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l-PL" smtClean="0"/>
              <a:t>Kliknij, aby edytować styl</a:t>
            </a:r>
            <a:endParaRPr lang="en-US"/>
          </a:p>
        </p:txBody>
      </p:sp>
      <p:sp>
        <p:nvSpPr>
          <p:cNvPr id="11" name="Symbol zastępczy daty 4"/>
          <p:cNvSpPr>
            <a:spLocks noGrp="1"/>
          </p:cNvSpPr>
          <p:nvPr>
            <p:ph type="dt" sz="half" idx="10"/>
          </p:nvPr>
        </p:nvSpPr>
        <p:spPr/>
        <p:txBody>
          <a:bodyPr/>
          <a:lstStyle>
            <a:lvl1pPr>
              <a:defRPr>
                <a:solidFill>
                  <a:schemeClr val="tx1"/>
                </a:solidFill>
              </a:defRPr>
            </a:lvl1pPr>
            <a:extLst/>
          </a:lstStyle>
          <a:p>
            <a:pPr>
              <a:defRPr/>
            </a:pPr>
            <a:fld id="{B2BF170A-1F21-425E-AAC3-2F7BA3DE7AE6}" type="datetimeFigureOut">
              <a:rPr lang="pl-PL"/>
              <a:pPr>
                <a:defRPr/>
              </a:pPr>
              <a:t>2014-05-30</a:t>
            </a:fld>
            <a:endParaRPr lang="pl-PL"/>
          </a:p>
        </p:txBody>
      </p:sp>
      <p:sp>
        <p:nvSpPr>
          <p:cNvPr id="12" name="Symbol zastępczy stopki 5"/>
          <p:cNvSpPr>
            <a:spLocks noGrp="1"/>
          </p:cNvSpPr>
          <p:nvPr>
            <p:ph type="ftr" sz="quarter" idx="11"/>
          </p:nvPr>
        </p:nvSpPr>
        <p:spPr/>
        <p:txBody>
          <a:bodyPr/>
          <a:lstStyle>
            <a:lvl1pPr>
              <a:defRPr>
                <a:solidFill>
                  <a:schemeClr val="tx1"/>
                </a:solidFill>
              </a:defRPr>
            </a:lvl1pPr>
            <a:extLst/>
          </a:lstStyle>
          <a:p>
            <a:pPr>
              <a:defRPr/>
            </a:pPr>
            <a:endParaRPr lang="pl-PL"/>
          </a:p>
        </p:txBody>
      </p:sp>
      <p:sp>
        <p:nvSpPr>
          <p:cNvPr id="13" name="Symbol zastępczy numeru slajdu 6"/>
          <p:cNvSpPr>
            <a:spLocks noGrp="1"/>
          </p:cNvSpPr>
          <p:nvPr>
            <p:ph type="sldNum" sz="quarter" idx="12"/>
          </p:nvPr>
        </p:nvSpPr>
        <p:spPr/>
        <p:txBody>
          <a:bodyPr/>
          <a:lstStyle>
            <a:lvl1pPr>
              <a:defRPr>
                <a:solidFill>
                  <a:schemeClr val="tx1"/>
                </a:solidFill>
              </a:defRPr>
            </a:lvl1pPr>
            <a:extLst/>
          </a:lstStyle>
          <a:p>
            <a:pPr>
              <a:defRPr/>
            </a:pPr>
            <a:fld id="{1F8F2234-64FD-46A7-B22F-5ADB164E04C0}"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Dowolny kształt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l-PL" smtClean="0"/>
              <a:t>Kliknij, aby edytować styl</a:t>
            </a:r>
            <a:endParaRPr lang="en-US"/>
          </a:p>
        </p:txBody>
      </p:sp>
      <p:sp>
        <p:nvSpPr>
          <p:cNvPr id="1033" name="Symbol zastępczy tekstu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10" name="Symbol zastępczy daty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E4AB3E94-4C84-4E11-B727-0AFBD07E4BC6}" type="datetimeFigureOut">
              <a:rPr lang="pl-PL"/>
              <a:pPr>
                <a:defRPr/>
              </a:pPr>
              <a:t>2014-05-30</a:t>
            </a:fld>
            <a:endParaRPr lang="pl-PL"/>
          </a:p>
        </p:txBody>
      </p:sp>
      <p:sp>
        <p:nvSpPr>
          <p:cNvPr id="22" name="Symbol zastępczy stopki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pl-PL"/>
          </a:p>
        </p:txBody>
      </p:sp>
      <p:sp>
        <p:nvSpPr>
          <p:cNvPr id="18" name="Symbol zastępczy numeru slajd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3E7419EE-9BD1-493B-BF81-162245FE9C99}"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840" r:id="rId1"/>
    <p:sldLayoutId id="2147483836" r:id="rId2"/>
    <p:sldLayoutId id="2147483841" r:id="rId3"/>
    <p:sldLayoutId id="2147483842" r:id="rId4"/>
    <p:sldLayoutId id="2147483843" r:id="rId5"/>
    <p:sldLayoutId id="2147483844" r:id="rId6"/>
    <p:sldLayoutId id="2147483837" r:id="rId7"/>
    <p:sldLayoutId id="2147483845" r:id="rId8"/>
    <p:sldLayoutId id="2147483846" r:id="rId9"/>
    <p:sldLayoutId id="2147483838" r:id="rId10"/>
    <p:sldLayoutId id="2147483839"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47192" y="2852936"/>
            <a:ext cx="8276456" cy="1470025"/>
          </a:xfrm>
        </p:spPr>
        <p:txBody>
          <a:bodyPr>
            <a:normAutofit/>
          </a:bodyPr>
          <a:lstStyle/>
          <a:p>
            <a:pPr algn="ctr" eaLnBrk="1" fontAlgn="auto" hangingPunct="1">
              <a:spcAft>
                <a:spcPts val="0"/>
              </a:spcAft>
              <a:defRPr/>
            </a:pPr>
            <a:r>
              <a:rPr lang="pl-PL" sz="4400" dirty="0" smtClean="0"/>
              <a:t>UBEZPIECZENI I UPRAWNIENI – PODSTAWY PRAWNE</a:t>
            </a:r>
            <a:endParaRPr lang="pl-PL" sz="4400" dirty="0"/>
          </a:p>
        </p:txBody>
      </p:sp>
      <p:pic>
        <p:nvPicPr>
          <p:cNvPr id="14338" name="Obraz 3" descr="nfz_logo_C_kolor.png"/>
          <p:cNvPicPr>
            <a:picLocks noChangeAspect="1"/>
          </p:cNvPicPr>
          <p:nvPr/>
        </p:nvPicPr>
        <p:blipFill>
          <a:blip r:embed="rId2"/>
          <a:srcRect/>
          <a:stretch>
            <a:fillRect/>
          </a:stretch>
        </p:blipFill>
        <p:spPr bwMode="auto">
          <a:xfrm>
            <a:off x="827088" y="504825"/>
            <a:ext cx="2527300" cy="1268413"/>
          </a:xfrm>
          <a:prstGeom prst="rect">
            <a:avLst/>
          </a:prstGeom>
          <a:noFill/>
          <a:ln w="9525">
            <a:noFill/>
            <a:miter lim="800000"/>
            <a:headEnd/>
            <a:tailEnd/>
          </a:ln>
        </p:spPr>
      </p:pic>
      <p:sp>
        <p:nvSpPr>
          <p:cNvPr id="14339" name="pole tekstowe 5"/>
          <p:cNvSpPr txBox="1">
            <a:spLocks noChangeArrowheads="1"/>
          </p:cNvSpPr>
          <p:nvPr/>
        </p:nvSpPr>
        <p:spPr bwMode="auto">
          <a:xfrm>
            <a:off x="347663" y="6445250"/>
            <a:ext cx="3792537" cy="338138"/>
          </a:xfrm>
          <a:prstGeom prst="rect">
            <a:avLst/>
          </a:prstGeom>
          <a:noFill/>
          <a:ln w="9525">
            <a:noFill/>
            <a:miter lim="800000"/>
            <a:headEnd/>
            <a:tailEnd/>
          </a:ln>
        </p:spPr>
        <p:txBody>
          <a:bodyPr>
            <a:spAutoFit/>
          </a:bodyPr>
          <a:lstStyle/>
          <a:p>
            <a:r>
              <a:rPr lang="pl-PL" sz="1600" dirty="0">
                <a:solidFill>
                  <a:schemeClr val="tx2"/>
                </a:solidFill>
                <a:latin typeface="Lucida Sans Unicode" pitchFamily="34" charset="0"/>
              </a:rPr>
              <a:t>Rzeszów, </a:t>
            </a:r>
            <a:r>
              <a:rPr lang="pl-PL" sz="1600" dirty="0" smtClean="0">
                <a:solidFill>
                  <a:schemeClr val="tx2"/>
                </a:solidFill>
                <a:latin typeface="Lucida Sans Unicode" pitchFamily="34" charset="0"/>
              </a:rPr>
              <a:t>29 maja 2014 </a:t>
            </a:r>
            <a:r>
              <a:rPr lang="pl-PL" sz="1600" dirty="0">
                <a:solidFill>
                  <a:schemeClr val="tx2"/>
                </a:solidFill>
                <a:latin typeface="Lucida Sans Unicode" pitchFamily="34" charset="0"/>
              </a:rPr>
              <a:t>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just">
              <a:lnSpc>
                <a:spcPct val="115000"/>
              </a:lnSpc>
              <a:spcAft>
                <a:spcPts val="1000"/>
              </a:spcAft>
              <a:buNone/>
            </a:pPr>
            <a:r>
              <a:rPr lang="pl-PL" sz="1800" dirty="0">
                <a:latin typeface="Calibri"/>
                <a:ea typeface="Calibri"/>
                <a:cs typeface="Times New Roman"/>
              </a:rPr>
              <a:t>W praktyce zdarza się, że system </a:t>
            </a:r>
            <a:r>
              <a:rPr lang="pl-PL" sz="1800" dirty="0" err="1">
                <a:latin typeface="Calibri"/>
                <a:ea typeface="Calibri"/>
                <a:cs typeface="Times New Roman"/>
              </a:rPr>
              <a:t>eWUŚ</a:t>
            </a:r>
            <a:r>
              <a:rPr lang="pl-PL" sz="1800" dirty="0">
                <a:latin typeface="Calibri"/>
                <a:ea typeface="Calibri"/>
                <a:cs typeface="Times New Roman"/>
              </a:rPr>
              <a:t> może potwierdzić uprawnienia do świadczeń zdrowotnych osobie, która faktycznie aktualnie nie jest ani </a:t>
            </a:r>
            <a:r>
              <a:rPr lang="pl-PL" sz="1800" b="1" dirty="0">
                <a:solidFill>
                  <a:srgbClr val="00B050"/>
                </a:solidFill>
                <a:latin typeface="Calibri"/>
                <a:ea typeface="Calibri"/>
                <a:cs typeface="Times New Roman"/>
              </a:rPr>
              <a:t>UBEZPIECZONA</a:t>
            </a:r>
            <a:r>
              <a:rPr lang="pl-PL" sz="1800" dirty="0">
                <a:latin typeface="Calibri"/>
                <a:ea typeface="Calibri"/>
                <a:cs typeface="Times New Roman"/>
              </a:rPr>
              <a:t>  ani  </a:t>
            </a:r>
            <a:r>
              <a:rPr lang="pl-PL" sz="1800" b="1" dirty="0">
                <a:solidFill>
                  <a:srgbClr val="FF0000"/>
                </a:solidFill>
                <a:latin typeface="Calibri"/>
                <a:ea typeface="Calibri"/>
                <a:cs typeface="Times New Roman"/>
              </a:rPr>
              <a:t>UPRAWNIONA</a:t>
            </a:r>
            <a:r>
              <a:rPr lang="pl-PL" sz="1800" dirty="0">
                <a:latin typeface="Calibri"/>
                <a:ea typeface="Calibri"/>
                <a:cs typeface="Times New Roman"/>
              </a:rPr>
              <a:t>.</a:t>
            </a:r>
            <a:endParaRPr lang="pl-PL" sz="1000" dirty="0">
              <a:latin typeface="Calibri"/>
              <a:ea typeface="Calibri"/>
              <a:cs typeface="Times New Roman"/>
            </a:endParaRPr>
          </a:p>
          <a:p>
            <a:pPr marL="109537" indent="0" algn="just">
              <a:lnSpc>
                <a:spcPct val="115000"/>
              </a:lnSpc>
              <a:spcAft>
                <a:spcPts val="1000"/>
              </a:spcAft>
              <a:buNone/>
            </a:pPr>
            <a:r>
              <a:rPr lang="pl-PL" sz="1800" dirty="0">
                <a:latin typeface="Calibri"/>
                <a:ea typeface="Calibri"/>
                <a:cs typeface="Times New Roman"/>
              </a:rPr>
              <a:t>Wynika to z różnych przyczyn:</a:t>
            </a:r>
            <a:endParaRPr lang="pl-PL" sz="1000" dirty="0">
              <a:latin typeface="Calibri"/>
              <a:ea typeface="Calibri"/>
              <a:cs typeface="Times New Roman"/>
            </a:endParaRPr>
          </a:p>
          <a:p>
            <a:pPr marL="109537" indent="0" algn="just">
              <a:lnSpc>
                <a:spcPct val="115000"/>
              </a:lnSpc>
              <a:spcAft>
                <a:spcPts val="200"/>
              </a:spcAft>
              <a:buNone/>
            </a:pPr>
            <a:r>
              <a:rPr lang="pl-PL" sz="1600" dirty="0">
                <a:latin typeface="Calibri"/>
                <a:ea typeface="Calibri"/>
                <a:cs typeface="Times New Roman"/>
              </a:rPr>
              <a:t>– z jakości danych przekazywanych przez </a:t>
            </a:r>
            <a:r>
              <a:rPr lang="pl-PL" sz="1600" dirty="0" smtClean="0">
                <a:latin typeface="Calibri"/>
                <a:ea typeface="Calibri"/>
                <a:cs typeface="Times New Roman"/>
              </a:rPr>
              <a:t>ZUS, np</a:t>
            </a:r>
            <a:r>
              <a:rPr lang="pl-PL" sz="1600" dirty="0">
                <a:latin typeface="Calibri"/>
                <a:ea typeface="Calibri"/>
                <a:cs typeface="Times New Roman"/>
              </a:rPr>
              <a:t>. brak </a:t>
            </a:r>
            <a:r>
              <a:rPr lang="pl-PL" sz="1600" dirty="0" smtClean="0">
                <a:latin typeface="Calibri"/>
                <a:ea typeface="Calibri"/>
                <a:cs typeface="Times New Roman"/>
              </a:rPr>
              <a:t>wyrejestrowania z </a:t>
            </a:r>
            <a:r>
              <a:rPr lang="pl-PL" sz="1600" dirty="0">
                <a:latin typeface="Calibri"/>
                <a:ea typeface="Calibri"/>
                <a:cs typeface="Times New Roman"/>
              </a:rPr>
              <a:t>tytułu „</a:t>
            </a:r>
            <a:r>
              <a:rPr lang="pl-PL" sz="1600" dirty="0" smtClean="0">
                <a:latin typeface="Calibri"/>
                <a:ea typeface="Calibri"/>
                <a:cs typeface="Times New Roman"/>
              </a:rPr>
              <a:t>renta” (która</a:t>
            </a:r>
            <a:br>
              <a:rPr lang="pl-PL" sz="1600" dirty="0" smtClean="0">
                <a:latin typeface="Calibri"/>
                <a:ea typeface="Calibri"/>
                <a:cs typeface="Times New Roman"/>
              </a:rPr>
            </a:br>
            <a:r>
              <a:rPr lang="pl-PL" sz="1600" dirty="0" smtClean="0">
                <a:latin typeface="Calibri"/>
                <a:ea typeface="Calibri"/>
                <a:cs typeface="Times New Roman"/>
              </a:rPr>
              <a:t>   </a:t>
            </a:r>
            <a:r>
              <a:rPr lang="pl-PL" sz="1600" dirty="0">
                <a:latin typeface="Calibri"/>
                <a:ea typeface="Calibri"/>
                <a:cs typeface="Times New Roman"/>
              </a:rPr>
              <a:t>już od dawna nie jest </a:t>
            </a:r>
            <a:r>
              <a:rPr lang="pl-PL" sz="1600" dirty="0" smtClean="0">
                <a:latin typeface="Calibri"/>
                <a:ea typeface="Calibri"/>
                <a:cs typeface="Times New Roman"/>
              </a:rPr>
              <a:t>pobierana);</a:t>
            </a:r>
            <a:endParaRPr lang="pl-PL" sz="1600" dirty="0">
              <a:latin typeface="Calibri"/>
              <a:ea typeface="Calibri"/>
              <a:cs typeface="Times New Roman"/>
            </a:endParaRPr>
          </a:p>
          <a:p>
            <a:pPr marL="109537" indent="0" algn="just">
              <a:lnSpc>
                <a:spcPct val="115000"/>
              </a:lnSpc>
              <a:spcAft>
                <a:spcPts val="200"/>
              </a:spcAft>
              <a:buNone/>
            </a:pPr>
            <a:r>
              <a:rPr lang="pl-PL" sz="1600" dirty="0">
                <a:latin typeface="Calibri"/>
                <a:ea typeface="Calibri"/>
                <a:cs typeface="Times New Roman"/>
              </a:rPr>
              <a:t>– z powodu braku wyrejestrowania ubezpieczonego z tytułu, do którego zgłasza się sam </a:t>
            </a:r>
            <a:r>
              <a:rPr lang="pl-PL" sz="1600" dirty="0" smtClean="0">
                <a:latin typeface="Calibri"/>
                <a:ea typeface="Calibri"/>
                <a:cs typeface="Times New Roman"/>
              </a:rPr>
              <a:t/>
            </a:r>
            <a:br>
              <a:rPr lang="pl-PL" sz="1600" dirty="0" smtClean="0">
                <a:latin typeface="Calibri"/>
                <a:ea typeface="Calibri"/>
                <a:cs typeface="Times New Roman"/>
              </a:rPr>
            </a:br>
            <a:r>
              <a:rPr lang="pl-PL" sz="1600" dirty="0" smtClean="0">
                <a:latin typeface="Calibri"/>
                <a:ea typeface="Calibri"/>
                <a:cs typeface="Times New Roman"/>
              </a:rPr>
              <a:t>    (</a:t>
            </a:r>
            <a:r>
              <a:rPr lang="pl-PL" sz="1600" dirty="0">
                <a:latin typeface="Calibri"/>
                <a:ea typeface="Calibri"/>
                <a:cs typeface="Times New Roman"/>
              </a:rPr>
              <a:t>np. </a:t>
            </a:r>
            <a:r>
              <a:rPr lang="pl-PL" sz="1600" dirty="0" smtClean="0">
                <a:latin typeface="Calibri"/>
                <a:ea typeface="Calibri"/>
                <a:cs typeface="Times New Roman"/>
              </a:rPr>
              <a:t>działalność </a:t>
            </a:r>
            <a:r>
              <a:rPr lang="pl-PL" sz="1600" dirty="0">
                <a:latin typeface="Calibri"/>
                <a:ea typeface="Calibri"/>
                <a:cs typeface="Times New Roman"/>
              </a:rPr>
              <a:t>gospodarcza lub dobrowolne ubezpieczenie zdrowotne);</a:t>
            </a:r>
          </a:p>
          <a:p>
            <a:pPr marL="109537" indent="0" algn="just">
              <a:lnSpc>
                <a:spcPct val="115000"/>
              </a:lnSpc>
              <a:spcAft>
                <a:spcPts val="200"/>
              </a:spcAft>
              <a:buNone/>
            </a:pPr>
            <a:r>
              <a:rPr lang="pl-PL" sz="1600" dirty="0">
                <a:latin typeface="Calibri"/>
                <a:ea typeface="Calibri"/>
                <a:cs typeface="Times New Roman"/>
              </a:rPr>
              <a:t>– z powodu braku wyrejestrowania przez ubezpieczonego swojego członka rodziny, który </a:t>
            </a:r>
            <a:r>
              <a:rPr lang="pl-PL" sz="1600" dirty="0" smtClean="0">
                <a:latin typeface="Calibri"/>
                <a:ea typeface="Calibri"/>
                <a:cs typeface="Times New Roman"/>
              </a:rPr>
              <a:t>utracił</a:t>
            </a:r>
            <a:br>
              <a:rPr lang="pl-PL" sz="1600" dirty="0" smtClean="0">
                <a:latin typeface="Calibri"/>
                <a:ea typeface="Calibri"/>
                <a:cs typeface="Times New Roman"/>
              </a:rPr>
            </a:br>
            <a:r>
              <a:rPr lang="pl-PL" sz="1600" dirty="0" smtClean="0">
                <a:latin typeface="Calibri"/>
                <a:ea typeface="Calibri"/>
                <a:cs typeface="Times New Roman"/>
              </a:rPr>
              <a:t>   </a:t>
            </a:r>
            <a:r>
              <a:rPr lang="pl-PL" sz="1600" dirty="0">
                <a:latin typeface="Calibri"/>
                <a:ea typeface="Calibri"/>
                <a:cs typeface="Times New Roman"/>
              </a:rPr>
              <a:t>prawo do zgłoszenia np. dorosłe dziecko, które już zakończyło kształcenie</a:t>
            </a:r>
            <a:r>
              <a:rPr lang="pl-PL" sz="1600" dirty="0" smtClean="0">
                <a:latin typeface="Calibri"/>
                <a:ea typeface="Calibri"/>
                <a:cs typeface="Times New Roman"/>
              </a:rPr>
              <a:t>;</a:t>
            </a:r>
          </a:p>
          <a:p>
            <a:pPr marL="109537" lvl="0" indent="0" algn="just">
              <a:lnSpc>
                <a:spcPct val="115000"/>
              </a:lnSpc>
              <a:spcAft>
                <a:spcPts val="200"/>
              </a:spcAft>
              <a:buClr>
                <a:srgbClr val="629DD1"/>
              </a:buClr>
              <a:buNone/>
            </a:pPr>
            <a:r>
              <a:rPr lang="pl-PL" sz="1600" dirty="0">
                <a:solidFill>
                  <a:prstClr val="black"/>
                </a:solidFill>
                <a:latin typeface="Calibri"/>
                <a:ea typeface="Calibri"/>
                <a:cs typeface="Times New Roman"/>
              </a:rPr>
              <a:t>– z błędów </a:t>
            </a:r>
            <a:r>
              <a:rPr lang="pl-PL" sz="1600" dirty="0" smtClean="0">
                <a:solidFill>
                  <a:prstClr val="black"/>
                </a:solidFill>
                <a:latin typeface="Calibri"/>
                <a:ea typeface="Calibri"/>
                <a:cs typeface="Times New Roman"/>
              </a:rPr>
              <a:t>płatników składek (źle wypełnione dokumenty zgłoszeniowe, błędne daty zgłoszenia</a:t>
            </a:r>
            <a:br>
              <a:rPr lang="pl-PL" sz="1600" dirty="0" smtClean="0">
                <a:solidFill>
                  <a:prstClr val="black"/>
                </a:solidFill>
                <a:latin typeface="Calibri"/>
                <a:ea typeface="Calibri"/>
                <a:cs typeface="Times New Roman"/>
              </a:rPr>
            </a:br>
            <a:r>
              <a:rPr lang="pl-PL" sz="1600" dirty="0" smtClean="0">
                <a:solidFill>
                  <a:prstClr val="black"/>
                </a:solidFill>
                <a:latin typeface="Calibri"/>
                <a:ea typeface="Calibri"/>
                <a:cs typeface="Times New Roman"/>
              </a:rPr>
              <a:t>   członków </a:t>
            </a:r>
            <a:r>
              <a:rPr lang="pl-PL" sz="1600" dirty="0" smtClean="0">
                <a:solidFill>
                  <a:prstClr val="black"/>
                </a:solidFill>
                <a:latin typeface="Calibri"/>
                <a:ea typeface="Calibri"/>
                <a:cs typeface="Times New Roman"/>
              </a:rPr>
              <a:t>rodziny);</a:t>
            </a:r>
            <a:endParaRPr lang="pl-PL" sz="1600" dirty="0">
              <a:solidFill>
                <a:prstClr val="black"/>
              </a:solidFill>
              <a:latin typeface="Calibri"/>
              <a:ea typeface="Calibri"/>
              <a:cs typeface="Times New Roman"/>
            </a:endParaRPr>
          </a:p>
          <a:p>
            <a:pPr marL="109537" indent="0" algn="just">
              <a:lnSpc>
                <a:spcPct val="115000"/>
              </a:lnSpc>
              <a:spcAft>
                <a:spcPts val="200"/>
              </a:spcAft>
              <a:buNone/>
            </a:pPr>
            <a:r>
              <a:rPr lang="pl-PL" sz="1600" dirty="0" smtClean="0">
                <a:latin typeface="Calibri"/>
                <a:ea typeface="Calibri"/>
                <a:cs typeface="Times New Roman"/>
              </a:rPr>
              <a:t>– </a:t>
            </a:r>
            <a:r>
              <a:rPr lang="pl-PL" sz="1600" dirty="0">
                <a:latin typeface="Calibri"/>
                <a:ea typeface="Calibri"/>
                <a:cs typeface="Times New Roman"/>
              </a:rPr>
              <a:t>z błędów samego systemu (nie ma systemów nieomylnych</a:t>
            </a:r>
            <a:r>
              <a:rPr lang="pl-PL" sz="1600" dirty="0" smtClean="0">
                <a:latin typeface="Calibri"/>
                <a:ea typeface="Calibri"/>
                <a:cs typeface="Times New Roman"/>
              </a:rPr>
              <a:t>!).</a:t>
            </a:r>
            <a:endParaRPr lang="pl-PL" sz="1600" dirty="0">
              <a:latin typeface="Calibri"/>
              <a:ea typeface="Calibri"/>
              <a:cs typeface="Times New Roman"/>
            </a:endParaRPr>
          </a:p>
          <a:p>
            <a:pPr marL="109537" indent="0" algn="just">
              <a:lnSpc>
                <a:spcPct val="115000"/>
              </a:lnSpc>
              <a:spcAft>
                <a:spcPts val="1000"/>
              </a:spcAft>
              <a:buNone/>
            </a:pPr>
            <a:r>
              <a:rPr lang="pl-PL" sz="1600" b="1" dirty="0">
                <a:latin typeface="Calibri"/>
                <a:ea typeface="Calibri"/>
                <a:cs typeface="Times New Roman"/>
              </a:rPr>
              <a:t> </a:t>
            </a:r>
            <a:endParaRPr lang="pl-PL" sz="1600" dirty="0">
              <a:latin typeface="Calibri"/>
              <a:ea typeface="Calibri"/>
              <a:cs typeface="Times New Roman"/>
            </a:endParaRPr>
          </a:p>
          <a:p>
            <a:pPr marL="109537" indent="0">
              <a:lnSpc>
                <a:spcPct val="115000"/>
              </a:lnSpc>
              <a:spcAft>
                <a:spcPts val="1000"/>
              </a:spcAft>
              <a:buNone/>
            </a:pPr>
            <a:endParaRPr lang="pl-PL" sz="1600" b="1" dirty="0" smtClean="0">
              <a:solidFill>
                <a:srgbClr val="0070C0"/>
              </a:solidFill>
              <a:latin typeface="Calibri"/>
              <a:ea typeface="Calibri"/>
              <a:cs typeface="Times New Roman"/>
            </a:endParaRPr>
          </a:p>
          <a:p>
            <a:pPr marL="109537" indent="0" algn="just">
              <a:lnSpc>
                <a:spcPct val="115000"/>
              </a:lnSpc>
              <a:spcAft>
                <a:spcPts val="1000"/>
              </a:spcAft>
              <a:buNone/>
            </a:pPr>
            <a:r>
              <a:rPr lang="pl-PL" sz="1600" b="1" dirty="0">
                <a:solidFill>
                  <a:srgbClr val="0070C0"/>
                </a:solidFill>
                <a:latin typeface="Calibri"/>
                <a:ea typeface="Calibri"/>
                <a:cs typeface="Times New Roman"/>
              </a:rPr>
              <a:t> </a:t>
            </a:r>
            <a:endParaRPr lang="pl-PL" sz="9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1105644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ctr">
              <a:lnSpc>
                <a:spcPct val="115000"/>
              </a:lnSpc>
              <a:spcAft>
                <a:spcPts val="1000"/>
              </a:spcAft>
              <a:buNone/>
            </a:pPr>
            <a:r>
              <a:rPr lang="pl-PL" sz="2000" b="1" dirty="0" smtClean="0">
                <a:latin typeface="Calibri"/>
                <a:ea typeface="Calibri"/>
                <a:cs typeface="Times New Roman"/>
              </a:rPr>
              <a:t>NAJWIĘKSZE PROBLEMY PACJENTÓW</a:t>
            </a:r>
          </a:p>
          <a:p>
            <a:pPr marL="109537" indent="0" algn="ctr">
              <a:lnSpc>
                <a:spcPct val="115000"/>
              </a:lnSpc>
              <a:spcAft>
                <a:spcPts val="1000"/>
              </a:spcAft>
              <a:buNone/>
            </a:pPr>
            <a:r>
              <a:rPr lang="pl-PL" sz="1600" b="1" dirty="0" smtClean="0">
                <a:solidFill>
                  <a:srgbClr val="FF0000"/>
                </a:solidFill>
                <a:latin typeface="Calibri"/>
                <a:ea typeface="Calibri"/>
                <a:cs typeface="Times New Roman"/>
              </a:rPr>
              <a:t>…. Dotyczą członków rodziny osób ubezpieczonych</a:t>
            </a:r>
            <a:endParaRPr lang="pl-PL" sz="1600" b="1" dirty="0">
              <a:solidFill>
                <a:srgbClr val="FF0000"/>
              </a:solidFill>
              <a:latin typeface="Calibri"/>
              <a:ea typeface="Calibri"/>
              <a:cs typeface="Times New Roman"/>
            </a:endParaRPr>
          </a:p>
          <a:p>
            <a:pPr algn="ctr">
              <a:lnSpc>
                <a:spcPct val="115000"/>
              </a:lnSpc>
              <a:spcAft>
                <a:spcPts val="1000"/>
              </a:spcAft>
            </a:pPr>
            <a:endParaRPr lang="pl-PL" sz="1050" dirty="0">
              <a:latin typeface="Calibri"/>
              <a:ea typeface="Calibri"/>
              <a:cs typeface="Times New Roman"/>
            </a:endParaRPr>
          </a:p>
          <a:p>
            <a:pPr marL="109537" indent="0" algn="just">
              <a:lnSpc>
                <a:spcPct val="150000"/>
              </a:lnSpc>
              <a:spcAft>
                <a:spcPts val="1000"/>
              </a:spcAft>
              <a:buNone/>
            </a:pPr>
            <a:r>
              <a:rPr lang="pl-PL" sz="1600" dirty="0" smtClean="0">
                <a:latin typeface="Calibri"/>
                <a:ea typeface="Calibri"/>
                <a:cs typeface="Times New Roman"/>
              </a:rPr>
              <a:t>Zgodnie z przepisami </a:t>
            </a:r>
            <a:r>
              <a:rPr lang="pl-PL" sz="1600" i="1" dirty="0" smtClean="0">
                <a:latin typeface="Calibri"/>
                <a:ea typeface="Calibri"/>
                <a:cs typeface="Times New Roman"/>
              </a:rPr>
              <a:t>ustawy o świadczeniach opieki zdrowotnej finansowanych ze środków publicznych</a:t>
            </a:r>
            <a:r>
              <a:rPr lang="pl-PL" sz="1600" dirty="0" smtClean="0">
                <a:latin typeface="Calibri"/>
                <a:ea typeface="Calibri"/>
                <a:cs typeface="Times New Roman"/>
              </a:rPr>
              <a:t> osoba podlegająca ubezpieczeniu zdrowotnemu </a:t>
            </a:r>
            <a:r>
              <a:rPr lang="pl-PL" sz="1600" b="1" dirty="0" smtClean="0">
                <a:latin typeface="Calibri"/>
                <a:ea typeface="Calibri"/>
                <a:cs typeface="Times New Roman"/>
              </a:rPr>
              <a:t>ma obowiązek</a:t>
            </a:r>
            <a:r>
              <a:rPr lang="pl-PL" sz="1600" dirty="0" smtClean="0">
                <a:latin typeface="Calibri"/>
                <a:ea typeface="Calibri"/>
                <a:cs typeface="Times New Roman"/>
              </a:rPr>
              <a:t> zgłosić do ubezpieczenia członków swojej rodziny, którzy dopiero od dnia zgłoszenia uzyskują prawo do bezpłatnych świadczeń opieki zdrowotnej. Obowiązek zgłoszenia </a:t>
            </a:r>
            <a:r>
              <a:rPr lang="pl-PL" sz="1600" dirty="0">
                <a:latin typeface="Calibri"/>
                <a:ea typeface="Calibri"/>
                <a:cs typeface="Times New Roman"/>
              </a:rPr>
              <a:t>obejmuje tylko tych członków rodziny, którzy nie są ubezpieczeni z własnego tytułu, to </a:t>
            </a:r>
            <a:r>
              <a:rPr lang="pl-PL" sz="1600" dirty="0" smtClean="0">
                <a:latin typeface="Calibri"/>
                <a:ea typeface="Calibri"/>
                <a:cs typeface="Times New Roman"/>
              </a:rPr>
              <a:t>znaczy </a:t>
            </a:r>
            <a:r>
              <a:rPr lang="pl-PL" sz="1600" dirty="0">
                <a:latin typeface="Calibri"/>
                <a:ea typeface="Calibri"/>
                <a:cs typeface="Times New Roman"/>
              </a:rPr>
              <a:t>nie pracują, nie prowadzą działalności gospodarczej, nie są zarejestrowani w urzędzie pracy, nie pobierają renty itd.</a:t>
            </a:r>
            <a:endParaRPr lang="pl-PL" sz="1050" dirty="0">
              <a:latin typeface="Calibri"/>
              <a:ea typeface="Calibri"/>
              <a:cs typeface="Times New Roman"/>
            </a:endParaRPr>
          </a:p>
          <a:p>
            <a:pPr algn="just">
              <a:lnSpc>
                <a:spcPct val="200000"/>
              </a:lnSpc>
              <a:spcAft>
                <a:spcPts val="1000"/>
              </a:spcAft>
            </a:pPr>
            <a:r>
              <a:rPr lang="pl-PL" sz="1600" dirty="0">
                <a:latin typeface="Calibri"/>
                <a:ea typeface="Calibri"/>
                <a:cs typeface="Times New Roman"/>
              </a:rPr>
              <a:t> </a:t>
            </a:r>
            <a:endParaRPr lang="pl-PL" sz="1050" dirty="0">
              <a:latin typeface="Calibri"/>
              <a:ea typeface="Calibri"/>
              <a:cs typeface="Times New Roman"/>
            </a:endParaRPr>
          </a:p>
          <a:p>
            <a:pPr marL="109537" indent="0" algn="just">
              <a:lnSpc>
                <a:spcPct val="115000"/>
              </a:lnSpc>
              <a:spcAft>
                <a:spcPts val="1000"/>
              </a:spcAft>
              <a:buNone/>
            </a:pPr>
            <a:endParaRPr lang="pl-PL" sz="1600" dirty="0" smtClean="0">
              <a:latin typeface="Calibri"/>
              <a:ea typeface="Calibri"/>
              <a:cs typeface="Times New Roman"/>
            </a:endParaRPr>
          </a:p>
          <a:p>
            <a:pPr marL="109537" indent="0" algn="just">
              <a:lnSpc>
                <a:spcPct val="115000"/>
              </a:lnSpc>
              <a:spcAft>
                <a:spcPts val="1000"/>
              </a:spcAft>
              <a:buNone/>
            </a:pPr>
            <a:r>
              <a:rPr lang="pl-PL" sz="1600" b="1" dirty="0">
                <a:latin typeface="Calibri"/>
                <a:ea typeface="Calibri"/>
                <a:cs typeface="Times New Roman"/>
              </a:rPr>
              <a:t> </a:t>
            </a:r>
            <a:endParaRPr lang="pl-PL" sz="1600" dirty="0">
              <a:latin typeface="Calibri"/>
              <a:ea typeface="Calibri"/>
              <a:cs typeface="Times New Roman"/>
            </a:endParaRPr>
          </a:p>
          <a:p>
            <a:pPr marL="109537" indent="0">
              <a:lnSpc>
                <a:spcPct val="115000"/>
              </a:lnSpc>
              <a:spcAft>
                <a:spcPts val="1000"/>
              </a:spcAft>
              <a:buNone/>
            </a:pPr>
            <a:endParaRPr lang="pl-PL" sz="1600" b="1" dirty="0" smtClean="0">
              <a:solidFill>
                <a:srgbClr val="0070C0"/>
              </a:solidFill>
              <a:latin typeface="Calibri"/>
              <a:ea typeface="Calibri"/>
              <a:cs typeface="Times New Roman"/>
            </a:endParaRPr>
          </a:p>
          <a:p>
            <a:pPr marL="109537" indent="0" algn="just">
              <a:lnSpc>
                <a:spcPct val="115000"/>
              </a:lnSpc>
              <a:spcAft>
                <a:spcPts val="1000"/>
              </a:spcAft>
              <a:buNone/>
            </a:pPr>
            <a:r>
              <a:rPr lang="pl-PL" sz="1600" b="1" dirty="0">
                <a:solidFill>
                  <a:srgbClr val="0070C0"/>
                </a:solidFill>
                <a:latin typeface="Calibri"/>
                <a:ea typeface="Calibri"/>
                <a:cs typeface="Times New Roman"/>
              </a:rPr>
              <a:t> </a:t>
            </a:r>
            <a:endParaRPr lang="pl-PL" sz="9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2069531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just">
              <a:lnSpc>
                <a:spcPct val="200000"/>
              </a:lnSpc>
              <a:spcAft>
                <a:spcPts val="1000"/>
              </a:spcAft>
              <a:buNone/>
            </a:pPr>
            <a:r>
              <a:rPr lang="pl-PL" sz="1800" dirty="0">
                <a:latin typeface="Calibri"/>
                <a:ea typeface="Calibri"/>
                <a:cs typeface="Times New Roman"/>
              </a:rPr>
              <a:t>Przez „członka rodziny” ustawa rozumie:</a:t>
            </a:r>
          </a:p>
          <a:p>
            <a:pPr marL="109537" indent="0" algn="just">
              <a:lnSpc>
                <a:spcPct val="150000"/>
              </a:lnSpc>
              <a:spcBef>
                <a:spcPts val="600"/>
              </a:spcBef>
              <a:spcAft>
                <a:spcPts val="1000"/>
              </a:spcAft>
              <a:buNone/>
            </a:pPr>
            <a:r>
              <a:rPr lang="pl-PL" sz="1600" dirty="0">
                <a:latin typeface="Calibri"/>
                <a:ea typeface="Calibri"/>
                <a:cs typeface="Times New Roman"/>
              </a:rPr>
              <a:t>1) </a:t>
            </a:r>
            <a:r>
              <a:rPr lang="pl-PL" sz="1600" b="1" dirty="0">
                <a:latin typeface="Calibri"/>
                <a:ea typeface="Calibri"/>
                <a:cs typeface="Times New Roman"/>
              </a:rPr>
              <a:t>dziecko</a:t>
            </a:r>
            <a:r>
              <a:rPr lang="pl-PL" sz="1600" dirty="0">
                <a:latin typeface="Calibri"/>
                <a:ea typeface="Calibri"/>
                <a:cs typeface="Times New Roman"/>
              </a:rPr>
              <a:t> własne, dziecko małżonka, dziecko przysposobione, wnuka albo dziecko w ramach rodziny zastępczej – do ukończenia przez nie 18 lat, a jeżeli kształci się dalej – do ukończenia </a:t>
            </a:r>
            <a:br>
              <a:rPr lang="pl-PL" sz="1600" dirty="0">
                <a:latin typeface="Calibri"/>
                <a:ea typeface="Calibri"/>
                <a:cs typeface="Times New Roman"/>
              </a:rPr>
            </a:br>
            <a:r>
              <a:rPr lang="pl-PL" sz="1600" dirty="0">
                <a:latin typeface="Calibri"/>
                <a:ea typeface="Calibri"/>
                <a:cs typeface="Times New Roman"/>
              </a:rPr>
              <a:t>26 lat, natomiast jeżeli posiada orzeczenie o znacznym stopniu niepełnosprawności – bez ograniczenia wieku (uwaga: zgłoszenie wnuka jest uzasadnione tylko wtedy, jeżeli nie posiada on ubezpieczonych w Polsce lub innym państwie Unii Europejskiej rodziców, którzy zobowiązani są do zgłoszenia swojego dziecka zawsze w pierwszej kolejności);</a:t>
            </a:r>
            <a:endParaRPr lang="pl-PL" sz="1050" dirty="0">
              <a:latin typeface="Calibri"/>
              <a:ea typeface="Calibri"/>
              <a:cs typeface="Times New Roman"/>
            </a:endParaRPr>
          </a:p>
          <a:p>
            <a:pPr marL="109537" indent="0" algn="just">
              <a:lnSpc>
                <a:spcPct val="150000"/>
              </a:lnSpc>
              <a:spcBef>
                <a:spcPts val="1200"/>
              </a:spcBef>
              <a:spcAft>
                <a:spcPts val="1000"/>
              </a:spcAft>
              <a:buNone/>
            </a:pPr>
            <a:r>
              <a:rPr lang="pl-PL" sz="1600" dirty="0">
                <a:latin typeface="Calibri"/>
                <a:ea typeface="Calibri"/>
                <a:cs typeface="Times New Roman"/>
              </a:rPr>
              <a:t>2) </a:t>
            </a:r>
            <a:r>
              <a:rPr lang="pl-PL" sz="1600" b="1" dirty="0">
                <a:latin typeface="Calibri"/>
                <a:ea typeface="Calibri"/>
                <a:cs typeface="Times New Roman"/>
              </a:rPr>
              <a:t>małżonka</a:t>
            </a:r>
            <a:r>
              <a:rPr lang="pl-PL" sz="1600" dirty="0">
                <a:latin typeface="Calibri"/>
                <a:ea typeface="Calibri"/>
                <a:cs typeface="Times New Roman"/>
              </a:rPr>
              <a:t> (jeżeli nie jest ubezpieczony z własnego tytułu);</a:t>
            </a:r>
            <a:endParaRPr lang="pl-PL" sz="1050" dirty="0">
              <a:latin typeface="Calibri"/>
              <a:ea typeface="Calibri"/>
              <a:cs typeface="Times New Roman"/>
            </a:endParaRPr>
          </a:p>
          <a:p>
            <a:pPr marL="109537" indent="0" algn="just">
              <a:lnSpc>
                <a:spcPct val="150000"/>
              </a:lnSpc>
              <a:spcBef>
                <a:spcPts val="1200"/>
              </a:spcBef>
              <a:spcAft>
                <a:spcPts val="1000"/>
              </a:spcAft>
              <a:buNone/>
            </a:pPr>
            <a:r>
              <a:rPr lang="pl-PL" sz="1600" dirty="0">
                <a:latin typeface="Calibri"/>
                <a:ea typeface="Calibri"/>
                <a:cs typeface="Times New Roman"/>
              </a:rPr>
              <a:t>3) </a:t>
            </a:r>
            <a:r>
              <a:rPr lang="pl-PL" sz="1600" b="1" dirty="0">
                <a:latin typeface="Calibri"/>
                <a:ea typeface="Calibri"/>
                <a:cs typeface="Times New Roman"/>
              </a:rPr>
              <a:t>wstępnych</a:t>
            </a:r>
            <a:r>
              <a:rPr lang="pl-PL" sz="1600" dirty="0">
                <a:latin typeface="Calibri"/>
                <a:ea typeface="Calibri"/>
                <a:cs typeface="Times New Roman"/>
              </a:rPr>
              <a:t> pozostających z ubezpieczonym we wspólnym gospodarstwie domowym (wstępni to: ojciec, matka, dziadek, babcia, pradziadek, prababcia</a:t>
            </a:r>
            <a:r>
              <a:rPr lang="pl-PL" sz="1600" dirty="0" smtClean="0">
                <a:latin typeface="Calibri"/>
                <a:ea typeface="Calibri"/>
                <a:cs typeface="Times New Roman"/>
              </a:rPr>
              <a:t>).</a:t>
            </a:r>
          </a:p>
          <a:p>
            <a:pPr marL="109537" indent="0" algn="just">
              <a:lnSpc>
                <a:spcPct val="150000"/>
              </a:lnSpc>
              <a:spcBef>
                <a:spcPts val="1200"/>
              </a:spcBef>
              <a:spcAft>
                <a:spcPts val="1000"/>
              </a:spcAft>
              <a:buNone/>
            </a:pPr>
            <a:endParaRPr lang="pl-PL" sz="1050" dirty="0">
              <a:latin typeface="Calibri"/>
              <a:ea typeface="Calibri"/>
              <a:cs typeface="Times New Roman"/>
            </a:endParaRPr>
          </a:p>
          <a:p>
            <a:pPr algn="just">
              <a:lnSpc>
                <a:spcPct val="150000"/>
              </a:lnSpc>
              <a:spcBef>
                <a:spcPts val="1200"/>
              </a:spcBef>
              <a:spcAft>
                <a:spcPts val="1000"/>
              </a:spcAft>
            </a:pPr>
            <a:r>
              <a:rPr lang="pl-PL" sz="1600" dirty="0">
                <a:latin typeface="Calibri"/>
                <a:ea typeface="Calibri"/>
                <a:cs typeface="Times New Roman"/>
              </a:rPr>
              <a:t> </a:t>
            </a:r>
            <a:endParaRPr lang="pl-PL" sz="1050" dirty="0">
              <a:latin typeface="Calibri"/>
              <a:ea typeface="Calibri"/>
              <a:cs typeface="Times New Roman"/>
            </a:endParaRPr>
          </a:p>
          <a:p>
            <a:pPr marL="109537" indent="0" algn="just">
              <a:lnSpc>
                <a:spcPct val="115000"/>
              </a:lnSpc>
              <a:spcAft>
                <a:spcPts val="1000"/>
              </a:spcAft>
              <a:buNone/>
            </a:pPr>
            <a:endParaRPr lang="pl-PL" sz="1600" dirty="0" smtClean="0">
              <a:latin typeface="Calibri"/>
              <a:ea typeface="Calibri"/>
              <a:cs typeface="Times New Roman"/>
            </a:endParaRPr>
          </a:p>
          <a:p>
            <a:pPr marL="109537" indent="0" algn="just">
              <a:lnSpc>
                <a:spcPct val="115000"/>
              </a:lnSpc>
              <a:spcAft>
                <a:spcPts val="1000"/>
              </a:spcAft>
              <a:buNone/>
            </a:pPr>
            <a:r>
              <a:rPr lang="pl-PL" sz="1600" b="1" dirty="0">
                <a:latin typeface="Calibri"/>
                <a:ea typeface="Calibri"/>
                <a:cs typeface="Times New Roman"/>
              </a:rPr>
              <a:t> </a:t>
            </a:r>
            <a:endParaRPr lang="pl-PL" sz="1600" dirty="0">
              <a:latin typeface="Calibri"/>
              <a:ea typeface="Calibri"/>
              <a:cs typeface="Times New Roman"/>
            </a:endParaRPr>
          </a:p>
          <a:p>
            <a:pPr marL="109537" indent="0">
              <a:lnSpc>
                <a:spcPct val="115000"/>
              </a:lnSpc>
              <a:spcAft>
                <a:spcPts val="1000"/>
              </a:spcAft>
              <a:buNone/>
            </a:pPr>
            <a:endParaRPr lang="pl-PL" sz="1600" b="1" dirty="0" smtClean="0">
              <a:solidFill>
                <a:srgbClr val="0070C0"/>
              </a:solidFill>
              <a:latin typeface="Calibri"/>
              <a:ea typeface="Calibri"/>
              <a:cs typeface="Times New Roman"/>
            </a:endParaRPr>
          </a:p>
          <a:p>
            <a:pPr marL="109537" indent="0" algn="just">
              <a:lnSpc>
                <a:spcPct val="115000"/>
              </a:lnSpc>
              <a:spcAft>
                <a:spcPts val="1000"/>
              </a:spcAft>
              <a:buNone/>
            </a:pPr>
            <a:r>
              <a:rPr lang="pl-PL" sz="1600" b="1" dirty="0">
                <a:solidFill>
                  <a:srgbClr val="0070C0"/>
                </a:solidFill>
                <a:latin typeface="Calibri"/>
                <a:ea typeface="Calibri"/>
                <a:cs typeface="Times New Roman"/>
              </a:rPr>
              <a:t> </a:t>
            </a:r>
            <a:endParaRPr lang="pl-PL" sz="9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3671659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just">
              <a:lnSpc>
                <a:spcPts val="2200"/>
              </a:lnSpc>
              <a:spcBef>
                <a:spcPts val="600"/>
              </a:spcBef>
              <a:spcAft>
                <a:spcPts val="0"/>
              </a:spcAft>
              <a:buNone/>
            </a:pPr>
            <a:r>
              <a:rPr lang="pl-PL" sz="1600" dirty="0" smtClean="0">
                <a:latin typeface="Calibri"/>
                <a:ea typeface="Calibri"/>
                <a:cs typeface="Times New Roman"/>
              </a:rPr>
              <a:t>Należy </a:t>
            </a:r>
            <a:r>
              <a:rPr lang="pl-PL" sz="1600" dirty="0">
                <a:latin typeface="Calibri"/>
                <a:ea typeface="Calibri"/>
                <a:cs typeface="Times New Roman"/>
              </a:rPr>
              <a:t>pamiętać, że z chwilą, gdy ubezpieczony zostanie wyrejestrowany z ubezpieczenia </a:t>
            </a:r>
            <a:br>
              <a:rPr lang="pl-PL" sz="1600" dirty="0">
                <a:latin typeface="Calibri"/>
                <a:ea typeface="Calibri"/>
                <a:cs typeface="Times New Roman"/>
              </a:rPr>
            </a:br>
            <a:r>
              <a:rPr lang="pl-PL" sz="1600" dirty="0">
                <a:latin typeface="Calibri"/>
                <a:ea typeface="Calibri"/>
                <a:cs typeface="Times New Roman"/>
              </a:rPr>
              <a:t>(np. po rozwiązaniu umowy o pracę, zakończeniu zlecenia, wyrejestrowaniu z urzędu pracy itd.), to jego członkowie rodziny również </a:t>
            </a:r>
            <a:r>
              <a:rPr lang="pl-PL" sz="1600" u="sng" dirty="0">
                <a:latin typeface="Calibri"/>
                <a:ea typeface="Calibri"/>
                <a:cs typeface="Times New Roman"/>
              </a:rPr>
              <a:t>utracą ubezpieczenie</a:t>
            </a:r>
            <a:r>
              <a:rPr lang="pl-PL" sz="1600" dirty="0">
                <a:latin typeface="Calibri"/>
                <a:ea typeface="Calibri"/>
                <a:cs typeface="Times New Roman"/>
              </a:rPr>
              <a:t>. Cała rodzina zachowuje prawo do bezpłatnej opieki medycznej jeszcze przez </a:t>
            </a:r>
            <a:r>
              <a:rPr lang="pl-PL" sz="1600" u="sng" dirty="0">
                <a:latin typeface="Calibri"/>
                <a:ea typeface="Calibri"/>
                <a:cs typeface="Times New Roman"/>
              </a:rPr>
              <a:t>30 dni</a:t>
            </a:r>
            <a:r>
              <a:rPr lang="pl-PL" sz="1600" dirty="0">
                <a:latin typeface="Calibri"/>
                <a:ea typeface="Calibri"/>
                <a:cs typeface="Times New Roman"/>
              </a:rPr>
              <a:t> po ustaniu ubezpieczenia. U nowego płatnika (np. u nowego pracodawcy) należy ponownie zgłosić członków rodziny. Aby członkowie rodziny mieli prawo do świadczeń opieki zdrowotnej, powinni być zgłaszani u każdego kolejnego płatnika i z każdego kolejnego tytułu.</a:t>
            </a:r>
            <a:endParaRPr lang="pl-PL" sz="1050" dirty="0">
              <a:latin typeface="Calibri"/>
              <a:ea typeface="Calibri"/>
              <a:cs typeface="Times New Roman"/>
            </a:endParaRPr>
          </a:p>
          <a:p>
            <a:pPr marL="109537" indent="0" algn="just">
              <a:lnSpc>
                <a:spcPts val="2200"/>
              </a:lnSpc>
              <a:spcBef>
                <a:spcPts val="1800"/>
              </a:spcBef>
              <a:spcAft>
                <a:spcPts val="1000"/>
              </a:spcAft>
              <a:buNone/>
            </a:pPr>
            <a:r>
              <a:rPr lang="pl-PL" sz="1600" dirty="0" smtClean="0">
                <a:latin typeface="Calibri"/>
                <a:ea typeface="Calibri"/>
                <a:cs typeface="Times New Roman"/>
              </a:rPr>
              <a:t>Status </a:t>
            </a:r>
            <a:r>
              <a:rPr lang="pl-PL" sz="1600" dirty="0">
                <a:latin typeface="Calibri"/>
                <a:ea typeface="Calibri"/>
                <a:cs typeface="Times New Roman"/>
              </a:rPr>
              <a:t>członka rodziny przysługuje tylko osobie </a:t>
            </a:r>
            <a:r>
              <a:rPr lang="pl-PL" sz="1600" dirty="0" smtClean="0">
                <a:latin typeface="Calibri"/>
                <a:ea typeface="Calibri"/>
                <a:cs typeface="Times New Roman"/>
              </a:rPr>
              <a:t>nieubezpieczonej </a:t>
            </a:r>
            <a:r>
              <a:rPr lang="pl-PL" sz="1600" dirty="0">
                <a:latin typeface="Calibri"/>
                <a:ea typeface="Calibri"/>
                <a:cs typeface="Times New Roman"/>
              </a:rPr>
              <a:t>w danym momencie </a:t>
            </a:r>
            <a:r>
              <a:rPr lang="pl-PL" sz="1600" dirty="0" smtClean="0">
                <a:latin typeface="Calibri"/>
                <a:ea typeface="Calibri"/>
                <a:cs typeface="Times New Roman"/>
              </a:rPr>
              <a:t/>
            </a:r>
            <a:br>
              <a:rPr lang="pl-PL" sz="1600" dirty="0" smtClean="0">
                <a:latin typeface="Calibri"/>
                <a:ea typeface="Calibri"/>
                <a:cs typeface="Times New Roman"/>
              </a:rPr>
            </a:br>
            <a:r>
              <a:rPr lang="pl-PL" sz="1600" dirty="0" smtClean="0">
                <a:latin typeface="Calibri"/>
                <a:ea typeface="Calibri"/>
                <a:cs typeface="Times New Roman"/>
              </a:rPr>
              <a:t>z własnego </a:t>
            </a:r>
            <a:r>
              <a:rPr lang="pl-PL" sz="1600" dirty="0">
                <a:latin typeface="Calibri"/>
                <a:ea typeface="Calibri"/>
                <a:cs typeface="Times New Roman"/>
              </a:rPr>
              <a:t>tytułu. W praktyce oznacza to, że np. zgłoszony do ubezpieczenia zdrowotnego małżonek, który następnie zarejestruje się w urzędzie pracy lub zatrudni się (nawet na 1 dzień!), powinien zostać wyrejestrowany z ubezpieczenia rodzinnego, natomiast po ustaniu własnego tytułu – powinien zostać ponownie zgłoszony do ubezpieczenia zdrowotnego. Zaniedbanie tego obowiązku powoduje utratę prawa do świadczeń przez członka rodziny.</a:t>
            </a:r>
            <a:endParaRPr lang="pl-PL" sz="1050" dirty="0" smtClean="0">
              <a:latin typeface="Calibri"/>
              <a:ea typeface="Calibri"/>
              <a:cs typeface="Times New Roman"/>
            </a:endParaRPr>
          </a:p>
          <a:p>
            <a:pPr marL="109537" indent="0" algn="just">
              <a:lnSpc>
                <a:spcPts val="2200"/>
              </a:lnSpc>
              <a:spcAft>
                <a:spcPts val="1000"/>
              </a:spcAft>
              <a:buNone/>
            </a:pPr>
            <a:endParaRPr lang="pl-PL" sz="1600" dirty="0" smtClean="0">
              <a:latin typeface="Calibri"/>
              <a:ea typeface="Calibri"/>
              <a:cs typeface="Times New Roman"/>
            </a:endParaRPr>
          </a:p>
          <a:p>
            <a:pPr marL="109537" indent="0" algn="just">
              <a:lnSpc>
                <a:spcPct val="115000"/>
              </a:lnSpc>
              <a:spcAft>
                <a:spcPts val="1000"/>
              </a:spcAft>
              <a:buNone/>
            </a:pPr>
            <a:r>
              <a:rPr lang="pl-PL" sz="1600" b="1" dirty="0">
                <a:latin typeface="Calibri"/>
                <a:ea typeface="Calibri"/>
                <a:cs typeface="Times New Roman"/>
              </a:rPr>
              <a:t> </a:t>
            </a:r>
            <a:endParaRPr lang="pl-PL" sz="1600" dirty="0">
              <a:latin typeface="Calibri"/>
              <a:ea typeface="Calibri"/>
              <a:cs typeface="Times New Roman"/>
            </a:endParaRPr>
          </a:p>
          <a:p>
            <a:pPr marL="109537" indent="0">
              <a:lnSpc>
                <a:spcPct val="115000"/>
              </a:lnSpc>
              <a:spcAft>
                <a:spcPts val="1000"/>
              </a:spcAft>
              <a:buNone/>
            </a:pPr>
            <a:endParaRPr lang="pl-PL" sz="1600" b="1" dirty="0" smtClean="0">
              <a:solidFill>
                <a:srgbClr val="0070C0"/>
              </a:solidFill>
              <a:latin typeface="Calibri"/>
              <a:ea typeface="Calibri"/>
              <a:cs typeface="Times New Roman"/>
            </a:endParaRPr>
          </a:p>
          <a:p>
            <a:pPr marL="109537" indent="0" algn="just">
              <a:lnSpc>
                <a:spcPct val="115000"/>
              </a:lnSpc>
              <a:spcAft>
                <a:spcPts val="1000"/>
              </a:spcAft>
              <a:buNone/>
            </a:pPr>
            <a:r>
              <a:rPr lang="pl-PL" sz="1600" b="1" dirty="0">
                <a:solidFill>
                  <a:srgbClr val="0070C0"/>
                </a:solidFill>
                <a:latin typeface="Calibri"/>
                <a:ea typeface="Calibri"/>
                <a:cs typeface="Times New Roman"/>
              </a:rPr>
              <a:t> </a:t>
            </a:r>
            <a:endParaRPr lang="pl-PL" sz="9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907533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just">
              <a:lnSpc>
                <a:spcPts val="2100"/>
              </a:lnSpc>
              <a:spcBef>
                <a:spcPts val="600"/>
              </a:spcBef>
              <a:spcAft>
                <a:spcPts val="0"/>
              </a:spcAft>
              <a:buNone/>
            </a:pPr>
            <a:r>
              <a:rPr lang="pl-PL" sz="1600" dirty="0">
                <a:latin typeface="Calibri"/>
                <a:ea typeface="Calibri"/>
                <a:cs typeface="Times New Roman"/>
              </a:rPr>
              <a:t>Z</a:t>
            </a:r>
            <a:r>
              <a:rPr lang="pl-PL" sz="1600" dirty="0" smtClean="0">
                <a:latin typeface="Calibri"/>
                <a:ea typeface="Calibri"/>
                <a:cs typeface="Times New Roman"/>
              </a:rPr>
              <a:t> </a:t>
            </a:r>
            <a:r>
              <a:rPr lang="pl-PL" sz="1600" dirty="0">
                <a:latin typeface="Calibri"/>
                <a:ea typeface="Calibri"/>
                <a:cs typeface="Times New Roman"/>
              </a:rPr>
              <a:t>chwilą, gdy ubezpieczony zostanie wyrejestrowany z ubezpieczenia </a:t>
            </a:r>
            <a:r>
              <a:rPr lang="pl-PL" sz="1600" dirty="0" smtClean="0">
                <a:latin typeface="Calibri"/>
                <a:ea typeface="Calibri"/>
                <a:cs typeface="Times New Roman"/>
              </a:rPr>
              <a:t>(</a:t>
            </a:r>
            <a:r>
              <a:rPr lang="pl-PL" sz="1600" dirty="0">
                <a:latin typeface="Calibri"/>
                <a:ea typeface="Calibri"/>
                <a:cs typeface="Times New Roman"/>
              </a:rPr>
              <a:t>np. po rozwiązaniu umowy o </a:t>
            </a:r>
            <a:r>
              <a:rPr lang="pl-PL" sz="1600" dirty="0" smtClean="0">
                <a:latin typeface="Calibri"/>
                <a:ea typeface="Calibri"/>
                <a:cs typeface="Times New Roman"/>
              </a:rPr>
              <a:t>pracę, </a:t>
            </a:r>
            <a:r>
              <a:rPr lang="pl-PL" sz="1600" dirty="0">
                <a:latin typeface="Calibri"/>
                <a:ea typeface="Calibri"/>
                <a:cs typeface="Times New Roman"/>
              </a:rPr>
              <a:t>wyrejestrowaniu z urzędu pracy itd.), to jego członkowie rodziny również </a:t>
            </a:r>
            <a:r>
              <a:rPr lang="pl-PL" sz="1600" u="sng" dirty="0">
                <a:latin typeface="Calibri"/>
                <a:ea typeface="Calibri"/>
                <a:cs typeface="Times New Roman"/>
              </a:rPr>
              <a:t>utracą ubezpieczenie</a:t>
            </a:r>
            <a:r>
              <a:rPr lang="pl-PL" sz="1600" dirty="0">
                <a:latin typeface="Calibri"/>
                <a:ea typeface="Calibri"/>
                <a:cs typeface="Times New Roman"/>
              </a:rPr>
              <a:t>. Cała rodzina zachowuje prawo do bezpłatnej opieki medycznej jeszcze przez </a:t>
            </a:r>
            <a:r>
              <a:rPr lang="pl-PL" sz="1600" dirty="0" smtClean="0">
                <a:latin typeface="Calibri"/>
                <a:ea typeface="Calibri"/>
                <a:cs typeface="Times New Roman"/>
              </a:rPr>
              <a:t/>
            </a:r>
            <a:br>
              <a:rPr lang="pl-PL" sz="1600" dirty="0" smtClean="0">
                <a:latin typeface="Calibri"/>
                <a:ea typeface="Calibri"/>
                <a:cs typeface="Times New Roman"/>
              </a:rPr>
            </a:br>
            <a:r>
              <a:rPr lang="pl-PL" sz="1600" u="sng" dirty="0" smtClean="0">
                <a:latin typeface="Calibri"/>
                <a:ea typeface="Calibri"/>
                <a:cs typeface="Times New Roman"/>
              </a:rPr>
              <a:t>30 </a:t>
            </a:r>
            <a:r>
              <a:rPr lang="pl-PL" sz="1600" u="sng" dirty="0">
                <a:latin typeface="Calibri"/>
                <a:ea typeface="Calibri"/>
                <a:cs typeface="Times New Roman"/>
              </a:rPr>
              <a:t>dni</a:t>
            </a:r>
            <a:r>
              <a:rPr lang="pl-PL" sz="1600" dirty="0">
                <a:latin typeface="Calibri"/>
                <a:ea typeface="Calibri"/>
                <a:cs typeface="Times New Roman"/>
              </a:rPr>
              <a:t> po ustaniu ubezpieczenia. U nowego płatnika </a:t>
            </a:r>
            <a:r>
              <a:rPr lang="pl-PL" sz="1600" dirty="0" smtClean="0">
                <a:latin typeface="Calibri"/>
                <a:ea typeface="Calibri"/>
                <a:cs typeface="Times New Roman"/>
              </a:rPr>
              <a:t>należy </a:t>
            </a:r>
            <a:r>
              <a:rPr lang="pl-PL" sz="1600" dirty="0">
                <a:latin typeface="Calibri"/>
                <a:ea typeface="Calibri"/>
                <a:cs typeface="Times New Roman"/>
              </a:rPr>
              <a:t>ponownie zgłosić członków rodziny. Aby członkowie rodziny mieli prawo do świadczeń opieki zdrowotnej, powinni być zgłaszani </a:t>
            </a:r>
            <a:r>
              <a:rPr lang="pl-PL" sz="1600" dirty="0" smtClean="0">
                <a:latin typeface="Calibri"/>
                <a:ea typeface="Calibri"/>
                <a:cs typeface="Times New Roman"/>
              </a:rPr>
              <a:t/>
            </a:r>
            <a:br>
              <a:rPr lang="pl-PL" sz="1600" dirty="0" smtClean="0">
                <a:latin typeface="Calibri"/>
                <a:ea typeface="Calibri"/>
                <a:cs typeface="Times New Roman"/>
              </a:rPr>
            </a:br>
            <a:r>
              <a:rPr lang="pl-PL" sz="1600" dirty="0" smtClean="0">
                <a:latin typeface="Calibri"/>
                <a:ea typeface="Calibri"/>
                <a:cs typeface="Times New Roman"/>
              </a:rPr>
              <a:t>u </a:t>
            </a:r>
            <a:r>
              <a:rPr lang="pl-PL" sz="1600" dirty="0">
                <a:latin typeface="Calibri"/>
                <a:ea typeface="Calibri"/>
                <a:cs typeface="Times New Roman"/>
              </a:rPr>
              <a:t>każdego kolejnego płatnika i z każdego kolejnego tytułu.</a:t>
            </a:r>
          </a:p>
          <a:p>
            <a:pPr marL="109537" indent="0" algn="just">
              <a:lnSpc>
                <a:spcPts val="2100"/>
              </a:lnSpc>
              <a:spcBef>
                <a:spcPts val="600"/>
              </a:spcBef>
              <a:spcAft>
                <a:spcPts val="0"/>
              </a:spcAft>
              <a:buNone/>
            </a:pPr>
            <a:r>
              <a:rPr lang="pl-PL" sz="1600" dirty="0" smtClean="0">
                <a:latin typeface="Calibri"/>
                <a:ea typeface="Calibri"/>
                <a:cs typeface="Times New Roman"/>
              </a:rPr>
              <a:t>Status </a:t>
            </a:r>
            <a:r>
              <a:rPr lang="pl-PL" sz="1600" dirty="0">
                <a:latin typeface="Calibri"/>
                <a:ea typeface="Calibri"/>
                <a:cs typeface="Times New Roman"/>
              </a:rPr>
              <a:t>członka rodziny przysługuje tylko </a:t>
            </a:r>
            <a:r>
              <a:rPr lang="pl-PL" sz="1600" dirty="0" smtClean="0">
                <a:latin typeface="Calibri"/>
                <a:ea typeface="Calibri"/>
                <a:cs typeface="Times New Roman"/>
              </a:rPr>
              <a:t>osobie, która w danym momencie nie ma własnego </a:t>
            </a:r>
            <a:r>
              <a:rPr lang="pl-PL" sz="1600" dirty="0">
                <a:latin typeface="Calibri"/>
                <a:ea typeface="Calibri"/>
                <a:cs typeface="Times New Roman"/>
              </a:rPr>
              <a:t>tytułu. W praktyce oznacza to, że np. zgłoszony do ubezpieczenia zdrowotnego małżonek, który następnie zarejestruje się w urzędzie pracy lub zatrudni się (nawet na 1 dzień!), </a:t>
            </a:r>
            <a:r>
              <a:rPr lang="pl-PL" sz="1600" dirty="0" smtClean="0">
                <a:latin typeface="Calibri"/>
                <a:ea typeface="Calibri"/>
                <a:cs typeface="Times New Roman"/>
              </a:rPr>
              <a:t>traci ubezpieczenie „rodzinne”. Powinien </a:t>
            </a:r>
            <a:r>
              <a:rPr lang="pl-PL" sz="1600" dirty="0">
                <a:latin typeface="Calibri"/>
                <a:ea typeface="Calibri"/>
                <a:cs typeface="Times New Roman"/>
              </a:rPr>
              <a:t>zostać wyrejestrowany z ubezpieczenia rodzinnego, natomiast po ustaniu własnego tytułu – powinien zostać ponownie </a:t>
            </a:r>
            <a:r>
              <a:rPr lang="pl-PL" sz="1600" dirty="0" smtClean="0">
                <a:latin typeface="Calibri"/>
                <a:ea typeface="Calibri"/>
                <a:cs typeface="Times New Roman"/>
              </a:rPr>
              <a:t>zgłoszony. </a:t>
            </a:r>
            <a:r>
              <a:rPr lang="pl-PL" sz="1600" dirty="0">
                <a:latin typeface="Calibri"/>
                <a:ea typeface="Calibri"/>
                <a:cs typeface="Times New Roman"/>
              </a:rPr>
              <a:t>Zaniedbanie tego obowiązku powoduje utratę prawa do świadczeń przez członka rodziny</a:t>
            </a:r>
            <a:r>
              <a:rPr lang="pl-PL" sz="1600" dirty="0" smtClean="0">
                <a:latin typeface="Calibri"/>
                <a:ea typeface="Calibri"/>
                <a:cs typeface="Times New Roman"/>
              </a:rPr>
              <a:t>.</a:t>
            </a:r>
          </a:p>
          <a:p>
            <a:pPr marL="109537" indent="0" algn="just">
              <a:lnSpc>
                <a:spcPts val="2100"/>
              </a:lnSpc>
              <a:spcBef>
                <a:spcPts val="600"/>
              </a:spcBef>
              <a:spcAft>
                <a:spcPts val="0"/>
              </a:spcAft>
              <a:buNone/>
            </a:pPr>
            <a:r>
              <a:rPr lang="pl-PL" sz="1600" dirty="0">
                <a:latin typeface="Calibri"/>
                <a:ea typeface="Calibri"/>
                <a:cs typeface="Times New Roman"/>
              </a:rPr>
              <a:t>Jeżeli dorosłe uczące się dziecko, zgłoszone do ubezpieczenia przez rodzica, np. podejmie na wakacjach zatrudnienie na podstawie umowy o pracę, to również na czas zatrudnienia powinno być wyrejestrowane z ubezpieczenia „rodzinnego”, a po zakończeniu swojej pracy – powinno zostać ponownie zgłoszone do ubezpieczenia zdrowotnego przez rodzica. </a:t>
            </a:r>
            <a:endParaRPr lang="pl-PL" sz="1600" dirty="0" smtClean="0">
              <a:latin typeface="Calibri"/>
              <a:ea typeface="Calibri"/>
              <a:cs typeface="Times New Roman"/>
            </a:endParaRPr>
          </a:p>
          <a:p>
            <a:pPr marL="109537" indent="0" algn="just">
              <a:lnSpc>
                <a:spcPts val="2200"/>
              </a:lnSpc>
              <a:spcAft>
                <a:spcPts val="1000"/>
              </a:spcAft>
              <a:buNone/>
            </a:pPr>
            <a:endParaRPr lang="pl-PL" sz="1600" dirty="0" smtClean="0">
              <a:latin typeface="Calibri"/>
              <a:ea typeface="Calibri"/>
              <a:cs typeface="Times New Roman"/>
            </a:endParaRPr>
          </a:p>
          <a:p>
            <a:pPr marL="109537" indent="0" algn="just">
              <a:lnSpc>
                <a:spcPct val="115000"/>
              </a:lnSpc>
              <a:spcAft>
                <a:spcPts val="1000"/>
              </a:spcAft>
              <a:buNone/>
            </a:pPr>
            <a:r>
              <a:rPr lang="pl-PL" sz="1600" b="1" dirty="0">
                <a:latin typeface="Calibri"/>
                <a:ea typeface="Calibri"/>
                <a:cs typeface="Times New Roman"/>
              </a:rPr>
              <a:t> </a:t>
            </a:r>
            <a:endParaRPr lang="pl-PL" sz="1600" dirty="0">
              <a:latin typeface="Calibri"/>
              <a:ea typeface="Calibri"/>
              <a:cs typeface="Times New Roman"/>
            </a:endParaRPr>
          </a:p>
          <a:p>
            <a:pPr marL="109537" indent="0">
              <a:lnSpc>
                <a:spcPct val="115000"/>
              </a:lnSpc>
              <a:spcAft>
                <a:spcPts val="1000"/>
              </a:spcAft>
              <a:buNone/>
            </a:pPr>
            <a:endParaRPr lang="pl-PL" sz="1600" b="1" dirty="0" smtClean="0">
              <a:solidFill>
                <a:srgbClr val="0070C0"/>
              </a:solidFill>
              <a:latin typeface="Calibri"/>
              <a:ea typeface="Calibri"/>
              <a:cs typeface="Times New Roman"/>
            </a:endParaRPr>
          </a:p>
          <a:p>
            <a:pPr marL="109537" indent="0" algn="just">
              <a:lnSpc>
                <a:spcPct val="115000"/>
              </a:lnSpc>
              <a:spcAft>
                <a:spcPts val="1000"/>
              </a:spcAft>
              <a:buNone/>
            </a:pPr>
            <a:r>
              <a:rPr lang="pl-PL" sz="1600" b="1" dirty="0">
                <a:solidFill>
                  <a:srgbClr val="0070C0"/>
                </a:solidFill>
                <a:latin typeface="Calibri"/>
                <a:ea typeface="Calibri"/>
                <a:cs typeface="Times New Roman"/>
              </a:rPr>
              <a:t> </a:t>
            </a:r>
            <a:endParaRPr lang="pl-PL" sz="9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4062010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ctr">
              <a:lnSpc>
                <a:spcPct val="150000"/>
              </a:lnSpc>
              <a:spcBef>
                <a:spcPts val="1200"/>
              </a:spcBef>
              <a:spcAft>
                <a:spcPts val="1000"/>
              </a:spcAft>
              <a:buNone/>
            </a:pPr>
            <a:r>
              <a:rPr lang="pl-PL" sz="1600" b="1" dirty="0">
                <a:latin typeface="Calibri"/>
                <a:ea typeface="Calibri"/>
                <a:cs typeface="Times New Roman"/>
              </a:rPr>
              <a:t>WYREJESTROWANIE CZŁONKA RODZINY Z UBEZPIECZENIA</a:t>
            </a:r>
            <a:endParaRPr lang="pl-PL" sz="1050" dirty="0">
              <a:latin typeface="Calibri"/>
              <a:ea typeface="Calibri"/>
              <a:cs typeface="Times New Roman"/>
            </a:endParaRPr>
          </a:p>
          <a:p>
            <a:pPr marL="109537" indent="0" algn="just">
              <a:lnSpc>
                <a:spcPts val="2200"/>
              </a:lnSpc>
              <a:spcBef>
                <a:spcPts val="600"/>
              </a:spcBef>
              <a:spcAft>
                <a:spcPts val="0"/>
              </a:spcAft>
              <a:buNone/>
            </a:pPr>
            <a:r>
              <a:rPr lang="pl-PL" sz="1600" dirty="0">
                <a:latin typeface="Calibri"/>
                <a:ea typeface="Calibri"/>
                <a:cs typeface="Times New Roman"/>
              </a:rPr>
              <a:t>Oprócz obowiązku zgłoszenia członka rodziny do ubezpieczenia zdrowotnego istnieje również </a:t>
            </a:r>
            <a:r>
              <a:rPr lang="pl-PL" sz="1600" u="sng" dirty="0">
                <a:latin typeface="Calibri"/>
                <a:ea typeface="Calibri"/>
                <a:cs typeface="Times New Roman"/>
              </a:rPr>
              <a:t>obowiązek wyrejestrowania</a:t>
            </a:r>
            <a:r>
              <a:rPr lang="pl-PL" sz="1600" dirty="0">
                <a:latin typeface="Calibri"/>
                <a:ea typeface="Calibri"/>
                <a:cs typeface="Times New Roman"/>
              </a:rPr>
              <a:t> członka rodziny z tego ubezpieczenia, z chwilą, gdy nie spełnia on już ustawowych kryteriów członka rodziny nieubezpieczonego z własnego tytułu. Najczęstsze przyczyny wyrejestrowania to:</a:t>
            </a:r>
            <a:endParaRPr lang="pl-PL" sz="1050" dirty="0">
              <a:latin typeface="Calibri"/>
              <a:ea typeface="Calibri"/>
              <a:cs typeface="Times New Roman"/>
            </a:endParaRPr>
          </a:p>
          <a:p>
            <a:pPr marL="109537" indent="0" algn="just">
              <a:lnSpc>
                <a:spcPct val="150000"/>
              </a:lnSpc>
              <a:spcBef>
                <a:spcPts val="600"/>
              </a:spcBef>
              <a:spcAft>
                <a:spcPts val="0"/>
              </a:spcAft>
              <a:buNone/>
            </a:pPr>
            <a:r>
              <a:rPr lang="pl-PL" sz="1600" dirty="0">
                <a:latin typeface="Calibri"/>
                <a:ea typeface="Calibri"/>
                <a:cs typeface="Times New Roman"/>
              </a:rPr>
              <a:t>- ukończenie kształcenia przez dorosłe dziecko,</a:t>
            </a:r>
            <a:endParaRPr lang="pl-PL" sz="1050" dirty="0">
              <a:latin typeface="Calibri"/>
              <a:ea typeface="Calibri"/>
              <a:cs typeface="Times New Roman"/>
            </a:endParaRPr>
          </a:p>
          <a:p>
            <a:pPr marL="109537" indent="0" algn="just">
              <a:lnSpc>
                <a:spcPct val="150000"/>
              </a:lnSpc>
              <a:spcBef>
                <a:spcPts val="600"/>
              </a:spcBef>
              <a:spcAft>
                <a:spcPts val="0"/>
              </a:spcAft>
              <a:buNone/>
            </a:pPr>
            <a:r>
              <a:rPr lang="pl-PL" sz="1600" dirty="0">
                <a:latin typeface="Calibri"/>
                <a:ea typeface="Calibri"/>
                <a:cs typeface="Times New Roman"/>
              </a:rPr>
              <a:t>- ukończenie 26 lat przez dziecko, które kształci się nadal (po 26. roku życia obowiązek zgłoszenia do ubezpieczenia zdrowotnego i opłacania składek przejmuje szkoła wyższa),</a:t>
            </a:r>
            <a:endParaRPr lang="pl-PL" sz="1050" dirty="0">
              <a:latin typeface="Calibri"/>
              <a:ea typeface="Calibri"/>
              <a:cs typeface="Times New Roman"/>
            </a:endParaRPr>
          </a:p>
          <a:p>
            <a:pPr marL="109537" indent="0" algn="just">
              <a:lnSpc>
                <a:spcPct val="150000"/>
              </a:lnSpc>
              <a:spcBef>
                <a:spcPts val="600"/>
              </a:spcBef>
              <a:spcAft>
                <a:spcPts val="0"/>
              </a:spcAft>
              <a:buNone/>
            </a:pPr>
            <a:r>
              <a:rPr lang="pl-PL" sz="1600" dirty="0">
                <a:latin typeface="Calibri"/>
                <a:ea typeface="Calibri"/>
                <a:cs typeface="Times New Roman"/>
              </a:rPr>
              <a:t>- nabycie przez członka rodziny własnego tytułu do ubezpieczenia,</a:t>
            </a:r>
            <a:endParaRPr lang="pl-PL" sz="1050" dirty="0">
              <a:latin typeface="Calibri"/>
              <a:ea typeface="Calibri"/>
              <a:cs typeface="Times New Roman"/>
            </a:endParaRPr>
          </a:p>
          <a:p>
            <a:pPr marL="109537" indent="0" algn="just">
              <a:lnSpc>
                <a:spcPct val="150000"/>
              </a:lnSpc>
              <a:spcBef>
                <a:spcPts val="600"/>
              </a:spcBef>
              <a:spcAft>
                <a:spcPts val="0"/>
              </a:spcAft>
              <a:buNone/>
            </a:pPr>
            <a:r>
              <a:rPr lang="pl-PL" sz="1600" dirty="0">
                <a:latin typeface="Calibri"/>
                <a:ea typeface="Calibri"/>
                <a:cs typeface="Times New Roman"/>
              </a:rPr>
              <a:t>- rozwód małżonków,</a:t>
            </a:r>
            <a:endParaRPr lang="pl-PL" sz="1050" dirty="0">
              <a:latin typeface="Calibri"/>
              <a:ea typeface="Calibri"/>
              <a:cs typeface="Times New Roman"/>
            </a:endParaRPr>
          </a:p>
          <a:p>
            <a:pPr marL="109537" indent="0" algn="just">
              <a:lnSpc>
                <a:spcPct val="150000"/>
              </a:lnSpc>
              <a:spcBef>
                <a:spcPts val="600"/>
              </a:spcBef>
              <a:spcAft>
                <a:spcPts val="0"/>
              </a:spcAft>
              <a:buNone/>
            </a:pPr>
            <a:r>
              <a:rPr lang="pl-PL" sz="1600" dirty="0" smtClean="0">
                <a:latin typeface="Calibri"/>
                <a:ea typeface="Calibri"/>
                <a:cs typeface="Times New Roman"/>
              </a:rPr>
              <a:t>- przeniesienie </a:t>
            </a:r>
            <a:r>
              <a:rPr lang="pl-PL" sz="1600" dirty="0">
                <a:latin typeface="Calibri"/>
                <a:ea typeface="Calibri"/>
                <a:cs typeface="Times New Roman"/>
              </a:rPr>
              <a:t>miejsca zamieszkania członka rodziny poza Unię Europejską</a:t>
            </a:r>
            <a:r>
              <a:rPr lang="pl-PL" sz="1600" dirty="0" smtClean="0">
                <a:latin typeface="Calibri"/>
                <a:ea typeface="Calibri"/>
                <a:cs typeface="Times New Roman"/>
              </a:rPr>
              <a:t>.</a:t>
            </a:r>
          </a:p>
          <a:p>
            <a:pPr marL="109537" indent="0" algn="just">
              <a:lnSpc>
                <a:spcPct val="150000"/>
              </a:lnSpc>
              <a:spcBef>
                <a:spcPts val="600"/>
              </a:spcBef>
              <a:spcAft>
                <a:spcPts val="0"/>
              </a:spcAft>
              <a:buNone/>
            </a:pPr>
            <a:endParaRPr lang="pl-PL" sz="1050" dirty="0">
              <a:latin typeface="Calibri"/>
              <a:ea typeface="Calibri"/>
              <a:cs typeface="Times New Roman"/>
            </a:endParaRPr>
          </a:p>
          <a:p>
            <a:pPr marL="109537" indent="0" algn="just">
              <a:lnSpc>
                <a:spcPts val="2200"/>
              </a:lnSpc>
              <a:spcAft>
                <a:spcPts val="1000"/>
              </a:spcAft>
              <a:buNone/>
            </a:pPr>
            <a:endParaRPr lang="pl-PL" sz="1600" dirty="0" smtClean="0">
              <a:latin typeface="Calibri"/>
              <a:ea typeface="Calibri"/>
              <a:cs typeface="Times New Roman"/>
            </a:endParaRPr>
          </a:p>
          <a:p>
            <a:pPr marL="109537" indent="0" algn="just">
              <a:lnSpc>
                <a:spcPct val="115000"/>
              </a:lnSpc>
              <a:spcAft>
                <a:spcPts val="1000"/>
              </a:spcAft>
              <a:buNone/>
            </a:pPr>
            <a:r>
              <a:rPr lang="pl-PL" sz="1600" b="1" dirty="0">
                <a:latin typeface="Calibri"/>
                <a:ea typeface="Calibri"/>
                <a:cs typeface="Times New Roman"/>
              </a:rPr>
              <a:t> </a:t>
            </a:r>
            <a:endParaRPr lang="pl-PL" sz="1600" dirty="0">
              <a:latin typeface="Calibri"/>
              <a:ea typeface="Calibri"/>
              <a:cs typeface="Times New Roman"/>
            </a:endParaRPr>
          </a:p>
          <a:p>
            <a:pPr marL="109537" indent="0">
              <a:lnSpc>
                <a:spcPct val="115000"/>
              </a:lnSpc>
              <a:spcAft>
                <a:spcPts val="1000"/>
              </a:spcAft>
              <a:buNone/>
            </a:pPr>
            <a:endParaRPr lang="pl-PL" sz="1600" b="1" dirty="0" smtClean="0">
              <a:solidFill>
                <a:srgbClr val="0070C0"/>
              </a:solidFill>
              <a:latin typeface="Calibri"/>
              <a:ea typeface="Calibri"/>
              <a:cs typeface="Times New Roman"/>
            </a:endParaRPr>
          </a:p>
          <a:p>
            <a:pPr marL="109537" indent="0" algn="just">
              <a:lnSpc>
                <a:spcPct val="115000"/>
              </a:lnSpc>
              <a:spcAft>
                <a:spcPts val="1000"/>
              </a:spcAft>
              <a:buNone/>
            </a:pPr>
            <a:r>
              <a:rPr lang="pl-PL" sz="1600" b="1" dirty="0">
                <a:solidFill>
                  <a:srgbClr val="0070C0"/>
                </a:solidFill>
                <a:latin typeface="Calibri"/>
                <a:ea typeface="Calibri"/>
                <a:cs typeface="Times New Roman"/>
              </a:rPr>
              <a:t> </a:t>
            </a:r>
            <a:endParaRPr lang="pl-PL" sz="9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10736205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ctr">
              <a:lnSpc>
                <a:spcPct val="150000"/>
              </a:lnSpc>
              <a:spcBef>
                <a:spcPts val="0"/>
              </a:spcBef>
              <a:spcAft>
                <a:spcPts val="0"/>
              </a:spcAft>
              <a:buNone/>
            </a:pPr>
            <a:endParaRPr lang="pl-PL" sz="3200" b="1" dirty="0" smtClean="0">
              <a:latin typeface="Calibri"/>
              <a:ea typeface="Calibri"/>
              <a:cs typeface="Times New Roman"/>
            </a:endParaRPr>
          </a:p>
          <a:p>
            <a:pPr marL="109537" indent="0" algn="ctr">
              <a:lnSpc>
                <a:spcPct val="150000"/>
              </a:lnSpc>
              <a:spcBef>
                <a:spcPts val="0"/>
              </a:spcBef>
              <a:spcAft>
                <a:spcPts val="0"/>
              </a:spcAft>
              <a:buNone/>
            </a:pPr>
            <a:r>
              <a:rPr lang="pl-PL" sz="3200" b="1" dirty="0" smtClean="0">
                <a:latin typeface="Calibri"/>
                <a:ea typeface="Calibri"/>
                <a:cs typeface="Times New Roman"/>
              </a:rPr>
              <a:t>DZIĘKUJĘ ZA UWAGĘ  </a:t>
            </a:r>
            <a:r>
              <a:rPr lang="pl-PL" sz="3200" b="1" dirty="0" smtClean="0">
                <a:latin typeface="Calibri"/>
                <a:ea typeface="Calibri"/>
                <a:cs typeface="Times New Roman"/>
                <a:sym typeface="Wingdings" panose="05000000000000000000" pitchFamily="2" charset="2"/>
              </a:rPr>
              <a:t></a:t>
            </a:r>
            <a:endParaRPr lang="pl-PL" sz="3200" b="1" dirty="0" smtClean="0">
              <a:latin typeface="Calibri"/>
              <a:ea typeface="Calibri"/>
              <a:cs typeface="Times New Roman"/>
            </a:endParaRPr>
          </a:p>
          <a:p>
            <a:pPr marL="109537" indent="0" algn="ctr">
              <a:lnSpc>
                <a:spcPct val="150000"/>
              </a:lnSpc>
              <a:spcBef>
                <a:spcPts val="0"/>
              </a:spcBef>
              <a:spcAft>
                <a:spcPts val="0"/>
              </a:spcAft>
              <a:buNone/>
            </a:pPr>
            <a:endParaRPr lang="pl-PL" sz="1600" b="1" dirty="0" smtClean="0">
              <a:latin typeface="Calibri"/>
              <a:ea typeface="Calibri"/>
              <a:cs typeface="Times New Roman"/>
            </a:endParaRPr>
          </a:p>
          <a:p>
            <a:pPr marL="109537" indent="0" algn="ctr">
              <a:lnSpc>
                <a:spcPct val="150000"/>
              </a:lnSpc>
              <a:spcBef>
                <a:spcPts val="0"/>
              </a:spcBef>
              <a:spcAft>
                <a:spcPts val="0"/>
              </a:spcAft>
              <a:buNone/>
            </a:pPr>
            <a:endParaRPr lang="pl-PL" sz="1600" b="1" dirty="0">
              <a:latin typeface="Calibri"/>
              <a:ea typeface="Calibri"/>
              <a:cs typeface="Times New Roman"/>
            </a:endParaRPr>
          </a:p>
          <a:p>
            <a:pPr marL="109537" indent="0" algn="ctr">
              <a:lnSpc>
                <a:spcPct val="150000"/>
              </a:lnSpc>
              <a:spcBef>
                <a:spcPts val="0"/>
              </a:spcBef>
              <a:spcAft>
                <a:spcPts val="0"/>
              </a:spcAft>
              <a:buNone/>
            </a:pPr>
            <a:r>
              <a:rPr lang="pl-PL" sz="1800" b="1" dirty="0" smtClean="0">
                <a:latin typeface="Calibri"/>
                <a:ea typeface="Calibri"/>
                <a:cs typeface="Times New Roman"/>
              </a:rPr>
              <a:t>Elżbieta Małecka</a:t>
            </a:r>
          </a:p>
          <a:p>
            <a:pPr marL="109537" indent="0" algn="ctr">
              <a:lnSpc>
                <a:spcPct val="150000"/>
              </a:lnSpc>
              <a:spcBef>
                <a:spcPts val="0"/>
              </a:spcBef>
              <a:spcAft>
                <a:spcPts val="0"/>
              </a:spcAft>
              <a:buNone/>
            </a:pPr>
            <a:r>
              <a:rPr lang="pl-PL" sz="1800" b="1" dirty="0" smtClean="0">
                <a:latin typeface="Calibri"/>
                <a:ea typeface="Calibri"/>
                <a:cs typeface="Times New Roman"/>
              </a:rPr>
              <a:t>Kierownik Sekcji Ewidencji</a:t>
            </a:r>
          </a:p>
          <a:p>
            <a:pPr marL="109537" indent="0" algn="ctr">
              <a:lnSpc>
                <a:spcPct val="150000"/>
              </a:lnSpc>
              <a:spcBef>
                <a:spcPts val="0"/>
              </a:spcBef>
              <a:spcAft>
                <a:spcPts val="0"/>
              </a:spcAft>
              <a:buNone/>
            </a:pPr>
            <a:r>
              <a:rPr lang="pl-PL" sz="1800" b="1" dirty="0" smtClean="0">
                <a:latin typeface="Calibri"/>
                <a:ea typeface="Calibri"/>
                <a:cs typeface="Times New Roman"/>
              </a:rPr>
              <a:t>Tel. (17) </a:t>
            </a:r>
            <a:r>
              <a:rPr lang="pl-PL" sz="1800" b="1" dirty="0" smtClean="0">
                <a:latin typeface="Calibri"/>
                <a:ea typeface="Calibri"/>
                <a:cs typeface="Times New Roman"/>
              </a:rPr>
              <a:t>86-04-230</a:t>
            </a:r>
          </a:p>
          <a:p>
            <a:pPr marL="109537" indent="0" algn="ctr">
              <a:lnSpc>
                <a:spcPct val="150000"/>
              </a:lnSpc>
              <a:spcBef>
                <a:spcPts val="0"/>
              </a:spcBef>
              <a:spcAft>
                <a:spcPts val="0"/>
              </a:spcAft>
              <a:buNone/>
            </a:pPr>
            <a:r>
              <a:rPr lang="pl-PL" sz="1800" b="1" dirty="0" smtClean="0">
                <a:latin typeface="Calibri"/>
                <a:ea typeface="Calibri"/>
                <a:cs typeface="Times New Roman"/>
              </a:rPr>
              <a:t>E-mail: ewidencja@nfz-rzeszow.pl</a:t>
            </a:r>
            <a:endParaRPr lang="pl-PL" sz="1800" dirty="0" smtClean="0">
              <a:latin typeface="Calibri"/>
              <a:ea typeface="Calibri"/>
              <a:cs typeface="Times New Roman"/>
            </a:endParaRPr>
          </a:p>
          <a:p>
            <a:pPr marL="109537" indent="0" algn="just">
              <a:lnSpc>
                <a:spcPct val="150000"/>
              </a:lnSpc>
              <a:spcBef>
                <a:spcPts val="600"/>
              </a:spcBef>
              <a:spcAft>
                <a:spcPts val="0"/>
              </a:spcAft>
              <a:buNone/>
            </a:pPr>
            <a:endParaRPr lang="pl-PL" sz="1050" dirty="0">
              <a:latin typeface="Calibri"/>
              <a:ea typeface="Calibri"/>
              <a:cs typeface="Times New Roman"/>
            </a:endParaRPr>
          </a:p>
          <a:p>
            <a:pPr marL="109537" indent="0" algn="just">
              <a:lnSpc>
                <a:spcPts val="2200"/>
              </a:lnSpc>
              <a:spcAft>
                <a:spcPts val="1000"/>
              </a:spcAft>
              <a:buNone/>
            </a:pPr>
            <a:endParaRPr lang="pl-PL" sz="1600" dirty="0" smtClean="0">
              <a:latin typeface="Calibri"/>
              <a:ea typeface="Calibri"/>
              <a:cs typeface="Times New Roman"/>
            </a:endParaRPr>
          </a:p>
          <a:p>
            <a:pPr marL="109537" indent="0" algn="just">
              <a:lnSpc>
                <a:spcPct val="115000"/>
              </a:lnSpc>
              <a:spcAft>
                <a:spcPts val="1000"/>
              </a:spcAft>
              <a:buNone/>
            </a:pPr>
            <a:r>
              <a:rPr lang="pl-PL" sz="1600" b="1" dirty="0">
                <a:latin typeface="Calibri"/>
                <a:ea typeface="Calibri"/>
                <a:cs typeface="Times New Roman"/>
              </a:rPr>
              <a:t> </a:t>
            </a:r>
            <a:endParaRPr lang="pl-PL" sz="1600" dirty="0">
              <a:latin typeface="Calibri"/>
              <a:ea typeface="Calibri"/>
              <a:cs typeface="Times New Roman"/>
            </a:endParaRPr>
          </a:p>
          <a:p>
            <a:pPr marL="109537" indent="0">
              <a:lnSpc>
                <a:spcPct val="115000"/>
              </a:lnSpc>
              <a:spcAft>
                <a:spcPts val="1000"/>
              </a:spcAft>
              <a:buNone/>
            </a:pPr>
            <a:endParaRPr lang="pl-PL" sz="1600" b="1" dirty="0" smtClean="0">
              <a:solidFill>
                <a:srgbClr val="0070C0"/>
              </a:solidFill>
              <a:latin typeface="Calibri"/>
              <a:ea typeface="Calibri"/>
              <a:cs typeface="Times New Roman"/>
            </a:endParaRPr>
          </a:p>
          <a:p>
            <a:pPr marL="109537" indent="0" algn="just">
              <a:lnSpc>
                <a:spcPct val="115000"/>
              </a:lnSpc>
              <a:spcAft>
                <a:spcPts val="1000"/>
              </a:spcAft>
              <a:buNone/>
            </a:pPr>
            <a:r>
              <a:rPr lang="pl-PL" sz="1600" b="1" dirty="0">
                <a:solidFill>
                  <a:srgbClr val="0070C0"/>
                </a:solidFill>
                <a:latin typeface="Calibri"/>
                <a:ea typeface="Calibri"/>
                <a:cs typeface="Times New Roman"/>
              </a:rPr>
              <a:t> </a:t>
            </a:r>
            <a:endParaRPr lang="pl-PL" sz="9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1871290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081065"/>
            <a:ext cx="8229600" cy="4776827"/>
          </a:xfrm>
        </p:spPr>
        <p:txBody>
          <a:bodyPr/>
          <a:lstStyle/>
          <a:p>
            <a:pPr marL="109537" indent="0" algn="ctr">
              <a:lnSpc>
                <a:spcPct val="115000"/>
              </a:lnSpc>
              <a:spcAft>
                <a:spcPts val="1000"/>
              </a:spcAft>
              <a:buNone/>
            </a:pPr>
            <a:endParaRPr lang="pl-PL" sz="2600" b="1" dirty="0" smtClean="0">
              <a:latin typeface="Calibri"/>
              <a:ea typeface="Calibri"/>
              <a:cs typeface="Times New Roman"/>
            </a:endParaRPr>
          </a:p>
          <a:p>
            <a:pPr marL="109537" indent="0" algn="ctr">
              <a:lnSpc>
                <a:spcPct val="115000"/>
              </a:lnSpc>
              <a:spcAft>
                <a:spcPts val="1000"/>
              </a:spcAft>
              <a:buNone/>
            </a:pPr>
            <a:r>
              <a:rPr lang="pl-PL" sz="2600" b="1" dirty="0" smtClean="0">
                <a:latin typeface="Calibri"/>
                <a:ea typeface="Calibri"/>
                <a:cs typeface="Times New Roman"/>
              </a:rPr>
              <a:t>ŚWIADCZENIOBIORCY </a:t>
            </a:r>
            <a:r>
              <a:rPr lang="pl-PL" sz="2600" b="1" dirty="0">
                <a:latin typeface="Calibri"/>
                <a:ea typeface="Calibri"/>
                <a:cs typeface="Times New Roman"/>
              </a:rPr>
              <a:t>(PACJENCI)</a:t>
            </a:r>
            <a:endParaRPr lang="pl-PL" sz="1100" dirty="0">
              <a:latin typeface="Calibri"/>
              <a:ea typeface="Calibri"/>
              <a:cs typeface="Times New Roman"/>
            </a:endParaRPr>
          </a:p>
          <a:p>
            <a:pPr marL="109537" indent="0" algn="ctr">
              <a:lnSpc>
                <a:spcPct val="115000"/>
              </a:lnSpc>
              <a:spcBef>
                <a:spcPts val="0"/>
              </a:spcBef>
              <a:spcAft>
                <a:spcPts val="1800"/>
              </a:spcAft>
              <a:buNone/>
            </a:pPr>
            <a:r>
              <a:rPr lang="pl-PL" sz="2200" dirty="0">
                <a:latin typeface="Calibri"/>
                <a:ea typeface="Calibri"/>
                <a:cs typeface="Times New Roman"/>
              </a:rPr>
              <a:t>mogą być uprawnieni do świadczeń zdrowotnych</a:t>
            </a:r>
            <a:endParaRPr lang="pl-PL" sz="1100" dirty="0">
              <a:latin typeface="Calibri"/>
              <a:ea typeface="Calibri"/>
              <a:cs typeface="Times New Roman"/>
            </a:endParaRPr>
          </a:p>
          <a:p>
            <a:pPr marL="109537" indent="0" algn="ctr">
              <a:lnSpc>
                <a:spcPct val="115000"/>
              </a:lnSpc>
              <a:spcAft>
                <a:spcPts val="1000"/>
              </a:spcAft>
              <a:buNone/>
            </a:pPr>
            <a:r>
              <a:rPr lang="pl-PL" sz="2600" b="1" dirty="0">
                <a:solidFill>
                  <a:srgbClr val="00B050"/>
                </a:solidFill>
                <a:latin typeface="Calibri"/>
                <a:ea typeface="Calibri"/>
                <a:cs typeface="Times New Roman"/>
              </a:rPr>
              <a:t>z tytułu UBEZPIECZENIA  </a:t>
            </a:r>
            <a:r>
              <a:rPr lang="pl-PL" sz="2000" b="1" dirty="0">
                <a:solidFill>
                  <a:srgbClr val="00B050"/>
                </a:solidFill>
                <a:latin typeface="Calibri"/>
                <a:ea typeface="Calibri"/>
                <a:cs typeface="Times New Roman"/>
              </a:rPr>
              <a:t>(wyświetlają się w </a:t>
            </a:r>
            <a:r>
              <a:rPr lang="pl-PL" sz="2000" b="1" dirty="0" err="1">
                <a:solidFill>
                  <a:srgbClr val="00B050"/>
                </a:solidFill>
                <a:latin typeface="Calibri"/>
                <a:ea typeface="Calibri"/>
                <a:cs typeface="Times New Roman"/>
              </a:rPr>
              <a:t>eWUŚ</a:t>
            </a:r>
            <a:r>
              <a:rPr lang="pl-PL" sz="2000" b="1" dirty="0">
                <a:solidFill>
                  <a:srgbClr val="00B050"/>
                </a:solidFill>
                <a:latin typeface="Calibri"/>
                <a:ea typeface="Calibri"/>
                <a:cs typeface="Times New Roman"/>
              </a:rPr>
              <a:t> „na zielono”)</a:t>
            </a:r>
            <a:endParaRPr lang="pl-PL" sz="1100" dirty="0">
              <a:latin typeface="Calibri"/>
              <a:ea typeface="Calibri"/>
              <a:cs typeface="Times New Roman"/>
            </a:endParaRPr>
          </a:p>
          <a:p>
            <a:pPr marL="109537" indent="0" algn="ctr">
              <a:lnSpc>
                <a:spcPct val="115000"/>
              </a:lnSpc>
              <a:spcAft>
                <a:spcPts val="1000"/>
              </a:spcAft>
              <a:buNone/>
            </a:pPr>
            <a:r>
              <a:rPr lang="pl-PL" sz="2600" b="1" dirty="0">
                <a:latin typeface="Calibri"/>
                <a:ea typeface="Calibri"/>
                <a:cs typeface="Times New Roman"/>
              </a:rPr>
              <a:t>lub </a:t>
            </a:r>
            <a:endParaRPr lang="pl-PL" sz="1100" dirty="0">
              <a:latin typeface="Calibri"/>
              <a:ea typeface="Calibri"/>
              <a:cs typeface="Times New Roman"/>
            </a:endParaRPr>
          </a:p>
          <a:p>
            <a:pPr marL="109537" indent="0" algn="ctr">
              <a:lnSpc>
                <a:spcPct val="115000"/>
              </a:lnSpc>
              <a:spcAft>
                <a:spcPts val="1000"/>
              </a:spcAft>
              <a:buNone/>
            </a:pPr>
            <a:r>
              <a:rPr lang="pl-PL" sz="2600" b="1" dirty="0">
                <a:solidFill>
                  <a:srgbClr val="FF0000"/>
                </a:solidFill>
                <a:latin typeface="Calibri"/>
                <a:ea typeface="Calibri"/>
                <a:cs typeface="Times New Roman"/>
              </a:rPr>
              <a:t>z tytułu UPRAWNIEŃ </a:t>
            </a:r>
            <a:r>
              <a:rPr lang="pl-PL" sz="2600" b="1" dirty="0" smtClean="0">
                <a:solidFill>
                  <a:srgbClr val="FF0000"/>
                </a:solidFill>
                <a:latin typeface="Calibri"/>
                <a:ea typeface="Calibri"/>
                <a:cs typeface="Times New Roman"/>
              </a:rPr>
              <a:t> USTAWOWYCH</a:t>
            </a:r>
            <a:r>
              <a:rPr lang="pl-PL" sz="2600" b="1" dirty="0">
                <a:solidFill>
                  <a:srgbClr val="FF0000"/>
                </a:solidFill>
                <a:latin typeface="Calibri"/>
                <a:ea typeface="Calibri"/>
                <a:cs typeface="Times New Roman"/>
              </a:rPr>
              <a:t>*</a:t>
            </a:r>
            <a:endParaRPr lang="pl-PL" sz="1100" dirty="0">
              <a:latin typeface="Calibri"/>
              <a:ea typeface="Calibri"/>
              <a:cs typeface="Times New Roman"/>
            </a:endParaRPr>
          </a:p>
          <a:p>
            <a:pPr marL="109537" indent="0">
              <a:lnSpc>
                <a:spcPct val="115000"/>
              </a:lnSpc>
              <a:spcAft>
                <a:spcPts val="1000"/>
              </a:spcAft>
              <a:buNone/>
            </a:pPr>
            <a:endParaRPr lang="pl-PL" sz="1200" dirty="0" smtClean="0">
              <a:latin typeface="Calibri"/>
              <a:ea typeface="Calibri"/>
              <a:cs typeface="Times New Roman"/>
            </a:endParaRPr>
          </a:p>
          <a:p>
            <a:pPr marL="109537" indent="0">
              <a:lnSpc>
                <a:spcPct val="115000"/>
              </a:lnSpc>
              <a:spcAft>
                <a:spcPts val="1000"/>
              </a:spcAft>
              <a:buNone/>
            </a:pPr>
            <a:r>
              <a:rPr lang="pl-PL" sz="1200" dirty="0" smtClean="0">
                <a:latin typeface="Calibri"/>
                <a:ea typeface="Calibri"/>
                <a:cs typeface="Times New Roman"/>
              </a:rPr>
              <a:t>* </a:t>
            </a:r>
            <a:r>
              <a:rPr lang="pl-PL" sz="1400" dirty="0">
                <a:latin typeface="Calibri"/>
                <a:ea typeface="Calibri"/>
                <a:cs typeface="Times New Roman"/>
              </a:rPr>
              <a:t>ustawa z dnia 27 sierpnia 2004 r. o świadczeniach opieki zdrowotnej finansowanych ze środków publicznych </a:t>
            </a:r>
            <a:br>
              <a:rPr lang="pl-PL" sz="1400" dirty="0">
                <a:latin typeface="Calibri"/>
                <a:ea typeface="Calibri"/>
                <a:cs typeface="Times New Roman"/>
              </a:rPr>
            </a:br>
            <a:r>
              <a:rPr lang="pl-PL" sz="1400" dirty="0">
                <a:latin typeface="Calibri"/>
                <a:ea typeface="Calibri"/>
                <a:cs typeface="Times New Roman"/>
              </a:rPr>
              <a:t>     [tekst jednolity </a:t>
            </a:r>
            <a:r>
              <a:rPr lang="pl-PL" sz="1400" dirty="0" err="1">
                <a:latin typeface="Calibri"/>
                <a:ea typeface="Calibri"/>
                <a:cs typeface="Times New Roman"/>
              </a:rPr>
              <a:t>Dz.U</a:t>
            </a:r>
            <a:r>
              <a:rPr lang="pl-PL" sz="1400" dirty="0">
                <a:latin typeface="Calibri"/>
                <a:ea typeface="Calibri"/>
                <a:cs typeface="Times New Roman"/>
              </a:rPr>
              <a:t>. 2008 r., nr 164, poz. 1027 ze zm.]</a:t>
            </a:r>
            <a:endParaRPr lang="pl-PL" sz="1100" dirty="0">
              <a:latin typeface="Calibri"/>
              <a:ea typeface="Calibri"/>
              <a:cs typeface="Times New Roman"/>
            </a:endParaRPr>
          </a:p>
          <a:p>
            <a:pPr marL="0" lvl="0" indent="0">
              <a:buNone/>
            </a:pPr>
            <a:endParaRPr lang="pl-PL" sz="1400" b="1" dirty="0" smtClean="0"/>
          </a:p>
          <a:p>
            <a:pPr marL="0" lvl="0" indent="0" algn="just">
              <a:buNone/>
            </a:pPr>
            <a:endParaRPr lang="pl-PL" sz="2000" b="1" dirty="0"/>
          </a:p>
          <a:p>
            <a:pPr marL="0" lvl="0" indent="0" algn="just">
              <a:buNone/>
            </a:pPr>
            <a:endParaRPr lang="pl-PL" sz="2000" b="1" dirty="0" smtClean="0"/>
          </a:p>
          <a:p>
            <a:pPr marL="0" lvl="0" indent="0" algn="just">
              <a:buNone/>
            </a:pPr>
            <a:endParaRPr lang="pl-PL" sz="2000" b="1" dirty="0"/>
          </a:p>
          <a:p>
            <a:pPr marL="0" indent="3175">
              <a:buNone/>
            </a:pPr>
            <a:r>
              <a:rPr lang="pl-PL" sz="2000" b="1" dirty="0" smtClean="0"/>
              <a:t> </a:t>
            </a: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127382" y="332656"/>
            <a:ext cx="6472254" cy="360040"/>
          </a:xfrm>
        </p:spPr>
        <p:txBody>
          <a:bodyPr>
            <a:normAutofit fontScale="90000"/>
          </a:bodyPr>
          <a:lstStyle/>
          <a:p>
            <a:pPr eaLnBrk="1" fontAlgn="auto" hangingPunct="1">
              <a:spcAft>
                <a:spcPts val="0"/>
              </a:spcAft>
              <a:defRPr/>
            </a:pPr>
            <a:r>
              <a:rPr lang="pl-PL" sz="1600" b="0" dirty="0" smtClean="0">
                <a:effectLst/>
              </a:rPr>
              <a:t/>
            </a:r>
            <a:br>
              <a:rPr lang="pl-PL" sz="1600" b="0" dirty="0" smtClean="0">
                <a:effectLst/>
              </a:rPr>
            </a:br>
            <a:endParaRPr lang="pl-PL" sz="1600" b="0" dirty="0">
              <a:effectLst/>
            </a:endParaRPr>
          </a:p>
        </p:txBody>
      </p:sp>
      <p:pic>
        <p:nvPicPr>
          <p:cNvPr id="15363" name="Obraz 3" descr="nfz_logo_C_kolor.png"/>
          <p:cNvPicPr>
            <a:picLocks noChangeAspect="1"/>
          </p:cNvPicPr>
          <p:nvPr/>
        </p:nvPicPr>
        <p:blipFill>
          <a:blip r:embed="rId2"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2489103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980727"/>
            <a:ext cx="8229600" cy="5112569"/>
          </a:xfrm>
        </p:spPr>
        <p:txBody>
          <a:bodyPr/>
          <a:lstStyle/>
          <a:p>
            <a:pPr marL="109537" indent="0" algn="ctr">
              <a:lnSpc>
                <a:spcPct val="115000"/>
              </a:lnSpc>
              <a:spcAft>
                <a:spcPts val="1000"/>
              </a:spcAft>
              <a:buNone/>
            </a:pPr>
            <a:r>
              <a:rPr lang="pl-PL" sz="2000" b="1" dirty="0">
                <a:solidFill>
                  <a:srgbClr val="00B050"/>
                </a:solidFill>
                <a:latin typeface="Calibri"/>
                <a:ea typeface="Calibri"/>
                <a:cs typeface="Times New Roman"/>
              </a:rPr>
              <a:t>UBEZPIECZENI i CZŁONKOWIE ICH RODZIN</a:t>
            </a:r>
          </a:p>
          <a:p>
            <a:pPr marL="109537" indent="0">
              <a:lnSpc>
                <a:spcPct val="115000"/>
              </a:lnSpc>
              <a:spcAft>
                <a:spcPts val="0"/>
              </a:spcAft>
              <a:buNone/>
            </a:pPr>
            <a:r>
              <a:rPr lang="pl-PL" sz="1600" b="1" dirty="0">
                <a:latin typeface="Calibri"/>
                <a:ea typeface="Calibri"/>
                <a:cs typeface="Times New Roman"/>
              </a:rPr>
              <a:t>UBEZPIECZONY:  </a:t>
            </a:r>
            <a:endParaRPr lang="pl-PL" sz="1600" dirty="0">
              <a:latin typeface="Calibri"/>
              <a:ea typeface="Calibri"/>
              <a:cs typeface="Times New Roman"/>
            </a:endParaRPr>
          </a:p>
          <a:p>
            <a:pPr>
              <a:lnSpc>
                <a:spcPct val="115000"/>
              </a:lnSpc>
              <a:spcAft>
                <a:spcPts val="0"/>
              </a:spcAft>
              <a:buFontTx/>
              <a:buChar char="-"/>
            </a:pPr>
            <a:r>
              <a:rPr lang="pl-PL" sz="1600" dirty="0" smtClean="0">
                <a:latin typeface="Calibri"/>
                <a:ea typeface="Calibri"/>
                <a:cs typeface="Times New Roman"/>
              </a:rPr>
              <a:t>POSIADA </a:t>
            </a:r>
            <a:r>
              <a:rPr lang="pl-PL" sz="1600" dirty="0">
                <a:latin typeface="Calibri"/>
                <a:ea typeface="Calibri"/>
                <a:cs typeface="Times New Roman"/>
              </a:rPr>
              <a:t>TYTUŁ DO UBEZPIECZENIA ZDROWOTNEGO i PŁATNIKA </a:t>
            </a:r>
            <a:r>
              <a:rPr lang="pl-PL" sz="1600" dirty="0" smtClean="0">
                <a:latin typeface="Calibri"/>
                <a:ea typeface="Calibri"/>
                <a:cs typeface="Times New Roman"/>
              </a:rPr>
              <a:t>SKŁADEK (np. pracodawca),</a:t>
            </a:r>
          </a:p>
          <a:p>
            <a:pPr>
              <a:lnSpc>
                <a:spcPct val="115000"/>
              </a:lnSpc>
              <a:spcAft>
                <a:spcPts val="0"/>
              </a:spcAft>
              <a:buFontTx/>
              <a:buChar char="-"/>
            </a:pPr>
            <a:r>
              <a:rPr lang="pl-PL" sz="1600" dirty="0" smtClean="0">
                <a:latin typeface="Calibri"/>
                <a:ea typeface="Calibri"/>
                <a:cs typeface="Times New Roman"/>
              </a:rPr>
              <a:t>PŁATNIK </a:t>
            </a:r>
            <a:r>
              <a:rPr lang="pl-PL" sz="1600" dirty="0">
                <a:latin typeface="Calibri"/>
                <a:ea typeface="Calibri"/>
                <a:cs typeface="Times New Roman"/>
              </a:rPr>
              <a:t>DOKONUJE ZGŁOSZENIA DO UBEZPIECZENIA (na druku ZUS ZUA lub ZUS ZZA</a:t>
            </a:r>
            <a:r>
              <a:rPr lang="pl-PL" sz="1600" dirty="0" smtClean="0">
                <a:latin typeface="Calibri"/>
                <a:ea typeface="Calibri"/>
                <a:cs typeface="Times New Roman"/>
              </a:rPr>
              <a:t>),</a:t>
            </a:r>
          </a:p>
          <a:p>
            <a:pPr>
              <a:lnSpc>
                <a:spcPct val="115000"/>
              </a:lnSpc>
              <a:spcAft>
                <a:spcPts val="0"/>
              </a:spcAft>
              <a:buFontTx/>
              <a:buChar char="-"/>
            </a:pPr>
            <a:r>
              <a:rPr lang="pl-PL" sz="1600" dirty="0" smtClean="0">
                <a:latin typeface="Calibri"/>
                <a:ea typeface="Calibri"/>
                <a:cs typeface="Times New Roman"/>
              </a:rPr>
              <a:t>PŁATNIK </a:t>
            </a:r>
            <a:r>
              <a:rPr lang="pl-PL" sz="1600" dirty="0">
                <a:latin typeface="Calibri"/>
                <a:ea typeface="Calibri"/>
                <a:cs typeface="Times New Roman"/>
              </a:rPr>
              <a:t>ODPROWADZA SKŁADKI ZDROWOTNE.</a:t>
            </a:r>
          </a:p>
          <a:p>
            <a:pPr marL="109537" indent="0">
              <a:lnSpc>
                <a:spcPct val="115000"/>
              </a:lnSpc>
              <a:spcAft>
                <a:spcPts val="0"/>
              </a:spcAft>
              <a:buNone/>
            </a:pPr>
            <a:endParaRPr lang="pl-PL" sz="1600" b="1" dirty="0" smtClean="0">
              <a:latin typeface="Calibri"/>
              <a:ea typeface="Calibri"/>
              <a:cs typeface="Times New Roman"/>
            </a:endParaRPr>
          </a:p>
          <a:p>
            <a:pPr marL="109537" indent="0">
              <a:lnSpc>
                <a:spcPct val="115000"/>
              </a:lnSpc>
              <a:spcAft>
                <a:spcPts val="0"/>
              </a:spcAft>
              <a:buNone/>
            </a:pPr>
            <a:r>
              <a:rPr lang="pl-PL" sz="1600" b="1" dirty="0" smtClean="0">
                <a:latin typeface="Calibri"/>
                <a:ea typeface="Calibri"/>
                <a:cs typeface="Times New Roman"/>
              </a:rPr>
              <a:t>CZŁONEK </a:t>
            </a:r>
            <a:r>
              <a:rPr lang="pl-PL" sz="1600" b="1" dirty="0">
                <a:latin typeface="Calibri"/>
                <a:ea typeface="Calibri"/>
                <a:cs typeface="Times New Roman"/>
              </a:rPr>
              <a:t>RODZINY osoby ubezpieczonej:</a:t>
            </a:r>
            <a:endParaRPr lang="pl-PL" sz="1600" dirty="0">
              <a:latin typeface="Calibri"/>
              <a:ea typeface="Calibri"/>
              <a:cs typeface="Times New Roman"/>
            </a:endParaRPr>
          </a:p>
          <a:p>
            <a:pPr marL="109537" indent="0" algn="just">
              <a:lnSpc>
                <a:spcPct val="115000"/>
              </a:lnSpc>
              <a:spcAft>
                <a:spcPts val="0"/>
              </a:spcAft>
              <a:buNone/>
            </a:pPr>
            <a:r>
              <a:rPr lang="pl-PL" sz="1600" dirty="0">
                <a:latin typeface="Calibri"/>
                <a:ea typeface="Calibri"/>
                <a:cs typeface="Times New Roman"/>
              </a:rPr>
              <a:t>(np. kształcące się dziecko lub nieposiadający własnego tytułu małżonek</a:t>
            </a:r>
            <a:r>
              <a:rPr lang="pl-PL" sz="1600" dirty="0" smtClean="0">
                <a:latin typeface="Calibri"/>
                <a:ea typeface="Calibri"/>
                <a:cs typeface="Times New Roman"/>
              </a:rPr>
              <a:t>)</a:t>
            </a:r>
          </a:p>
          <a:p>
            <a:pPr algn="just">
              <a:lnSpc>
                <a:spcPct val="115000"/>
              </a:lnSpc>
              <a:spcAft>
                <a:spcPts val="0"/>
              </a:spcAft>
              <a:buFontTx/>
              <a:buChar char="-"/>
            </a:pPr>
            <a:r>
              <a:rPr lang="pl-PL" sz="1600" dirty="0" smtClean="0">
                <a:latin typeface="Calibri"/>
                <a:ea typeface="Calibri"/>
                <a:cs typeface="Times New Roman"/>
              </a:rPr>
              <a:t>NIE </a:t>
            </a:r>
            <a:r>
              <a:rPr lang="pl-PL" sz="1600" dirty="0">
                <a:latin typeface="Calibri"/>
                <a:ea typeface="Calibri"/>
                <a:cs typeface="Times New Roman"/>
              </a:rPr>
              <a:t>POSIADA WŁASNEGO TYTUŁU DO UBEZPIECZENIA ZDROWOTNEGO i WŁASNEJ SKŁADKI</a:t>
            </a:r>
            <a:r>
              <a:rPr lang="pl-PL" sz="1600" dirty="0" smtClean="0">
                <a:latin typeface="Calibri"/>
                <a:ea typeface="Calibri"/>
                <a:cs typeface="Times New Roman"/>
              </a:rPr>
              <a:t>,</a:t>
            </a:r>
          </a:p>
          <a:p>
            <a:pPr algn="just">
              <a:lnSpc>
                <a:spcPct val="115000"/>
              </a:lnSpc>
              <a:spcAft>
                <a:spcPts val="0"/>
              </a:spcAft>
              <a:buFontTx/>
              <a:buChar char="-"/>
            </a:pPr>
            <a:r>
              <a:rPr lang="pl-PL" sz="1600" dirty="0" smtClean="0">
                <a:latin typeface="Calibri"/>
                <a:ea typeface="Calibri"/>
                <a:cs typeface="Times New Roman"/>
              </a:rPr>
              <a:t>PŁATNIK </a:t>
            </a:r>
            <a:r>
              <a:rPr lang="pl-PL" sz="1600" dirty="0">
                <a:latin typeface="Calibri"/>
                <a:ea typeface="Calibri"/>
                <a:cs typeface="Times New Roman"/>
              </a:rPr>
              <a:t>GŁÓWNEGO UBEZPIECZONEGO ZGŁASZA GO DO UBEZPIECZENIA (na druku ZUS ZCNA) </a:t>
            </a:r>
            <a:r>
              <a:rPr lang="pl-PL" sz="1600" dirty="0" smtClean="0">
                <a:latin typeface="Calibri"/>
                <a:ea typeface="Calibri"/>
                <a:cs typeface="Times New Roman"/>
              </a:rPr>
              <a:t>–  </a:t>
            </a:r>
            <a:r>
              <a:rPr lang="pl-PL" sz="1600" dirty="0">
                <a:latin typeface="Calibri"/>
                <a:ea typeface="Calibri"/>
                <a:cs typeface="Times New Roman"/>
              </a:rPr>
              <a:t>na wniosek </a:t>
            </a:r>
            <a:r>
              <a:rPr lang="pl-PL" sz="1600" dirty="0" smtClean="0">
                <a:latin typeface="Calibri"/>
                <a:ea typeface="Calibri"/>
                <a:cs typeface="Times New Roman"/>
              </a:rPr>
              <a:t>ubezpieczonego</a:t>
            </a:r>
            <a:r>
              <a:rPr lang="pl-PL" sz="1600" dirty="0">
                <a:solidFill>
                  <a:srgbClr val="0CA43F"/>
                </a:solidFill>
                <a:latin typeface="Calibri"/>
                <a:ea typeface="Calibri"/>
                <a:cs typeface="Times New Roman"/>
              </a:rPr>
              <a:t>.</a:t>
            </a:r>
            <a:endParaRPr lang="pl-PL" sz="1600" dirty="0">
              <a:latin typeface="Calibri"/>
              <a:ea typeface="Calibri"/>
              <a:cs typeface="Times New Roman"/>
            </a:endParaRPr>
          </a:p>
          <a:p>
            <a:pPr marL="109537" indent="0" algn="ctr">
              <a:lnSpc>
                <a:spcPct val="115000"/>
              </a:lnSpc>
              <a:spcBef>
                <a:spcPts val="600"/>
              </a:spcBef>
              <a:spcAft>
                <a:spcPts val="1000"/>
              </a:spcAft>
              <a:buNone/>
            </a:pPr>
            <a:r>
              <a:rPr lang="pl-PL" sz="1600" b="1" dirty="0">
                <a:solidFill>
                  <a:srgbClr val="0CA43F"/>
                </a:solidFill>
                <a:latin typeface="Calibri"/>
                <a:ea typeface="Calibri"/>
                <a:cs typeface="Times New Roman"/>
              </a:rPr>
              <a:t>Ww. osoby powinny być potwierdzane w systemie </a:t>
            </a:r>
            <a:r>
              <a:rPr lang="pl-PL" sz="1600" b="1" dirty="0" err="1">
                <a:solidFill>
                  <a:srgbClr val="0CA43F"/>
                </a:solidFill>
                <a:latin typeface="Calibri"/>
                <a:ea typeface="Calibri"/>
                <a:cs typeface="Times New Roman"/>
              </a:rPr>
              <a:t>eWUŚ</a:t>
            </a:r>
            <a:r>
              <a:rPr lang="pl-PL" sz="1600" b="1" dirty="0">
                <a:solidFill>
                  <a:srgbClr val="0CA43F"/>
                </a:solidFill>
                <a:latin typeface="Calibri"/>
                <a:ea typeface="Calibri"/>
                <a:cs typeface="Times New Roman"/>
              </a:rPr>
              <a:t/>
            </a:r>
            <a:br>
              <a:rPr lang="pl-PL" sz="1600" b="1" dirty="0">
                <a:solidFill>
                  <a:srgbClr val="0CA43F"/>
                </a:solidFill>
                <a:latin typeface="Calibri"/>
                <a:ea typeface="Calibri"/>
                <a:cs typeface="Times New Roman"/>
              </a:rPr>
            </a:br>
            <a:r>
              <a:rPr lang="pl-PL" sz="1600" b="1" dirty="0">
                <a:solidFill>
                  <a:srgbClr val="0CA43F"/>
                </a:solidFill>
                <a:latin typeface="Calibri"/>
                <a:ea typeface="Calibri"/>
                <a:cs typeface="Times New Roman"/>
              </a:rPr>
              <a:t>w okresie ubezpieczenia i przez </a:t>
            </a:r>
            <a:r>
              <a:rPr lang="pl-PL" sz="1600" b="1" u="sng" dirty="0">
                <a:solidFill>
                  <a:srgbClr val="0CA43F"/>
                </a:solidFill>
                <a:latin typeface="Calibri"/>
                <a:ea typeface="Calibri"/>
                <a:cs typeface="Times New Roman"/>
              </a:rPr>
              <a:t>30 dni</a:t>
            </a:r>
            <a:r>
              <a:rPr lang="pl-PL" sz="1600" b="1" dirty="0">
                <a:solidFill>
                  <a:srgbClr val="0CA43F"/>
                </a:solidFill>
                <a:latin typeface="Calibri"/>
                <a:ea typeface="Calibri"/>
                <a:cs typeface="Times New Roman"/>
              </a:rPr>
              <a:t> po wygaśnięciu tytułu.</a:t>
            </a:r>
            <a:endParaRPr lang="pl-PL" sz="1600" b="1" dirty="0">
              <a:latin typeface="Calibri"/>
              <a:ea typeface="Calibri"/>
              <a:cs typeface="Times New Roman"/>
            </a:endParaRPr>
          </a:p>
          <a:p>
            <a:pPr lvl="0" indent="-9525">
              <a:buNone/>
            </a:pPr>
            <a:endParaRPr lang="pl-PL" sz="1600"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806427"/>
          </a:xfrm>
        </p:spPr>
        <p:txBody>
          <a:bodyPr>
            <a:normAutofit/>
          </a:bodyPr>
          <a:lstStyle/>
          <a:p>
            <a:pPr eaLnBrk="1" fontAlgn="auto" hangingPunct="1">
              <a:spcAft>
                <a:spcPts val="0"/>
              </a:spcAft>
              <a:defRPr/>
            </a:pPr>
            <a:r>
              <a:rPr lang="pl-PL" sz="1600" b="0" dirty="0" smtClean="0">
                <a:effectLst/>
              </a:rPr>
              <a:t/>
            </a:r>
            <a:br>
              <a:rPr lang="pl-PL" sz="1600" b="0" dirty="0" smtClean="0">
                <a:effectLst/>
              </a:rPr>
            </a:br>
            <a:endParaRPr lang="pl-PL" sz="1600" b="0" dirty="0">
              <a:effectLst/>
            </a:endParaRPr>
          </a:p>
        </p:txBody>
      </p:sp>
      <p:pic>
        <p:nvPicPr>
          <p:cNvPr id="15363" name="Obraz 3" descr="nfz_logo_C_kolor.png"/>
          <p:cNvPicPr>
            <a:picLocks noChangeAspect="1"/>
          </p:cNvPicPr>
          <p:nvPr/>
        </p:nvPicPr>
        <p:blipFill>
          <a:blip r:embed="rId2" cstate="print"/>
          <a:srcRect/>
          <a:stretch>
            <a:fillRect/>
          </a:stretch>
        </p:blipFill>
        <p:spPr bwMode="auto">
          <a:xfrm>
            <a:off x="428596" y="214290"/>
            <a:ext cx="1728787" cy="866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412776"/>
            <a:ext cx="8229600" cy="4536504"/>
          </a:xfrm>
        </p:spPr>
        <p:txBody>
          <a:bodyPr/>
          <a:lstStyle/>
          <a:p>
            <a:pPr marL="109537" indent="0">
              <a:lnSpc>
                <a:spcPct val="115000"/>
              </a:lnSpc>
              <a:spcAft>
                <a:spcPts val="1000"/>
              </a:spcAft>
              <a:buNone/>
            </a:pPr>
            <a:r>
              <a:rPr lang="pl-PL" sz="2000" dirty="0">
                <a:latin typeface="Calibri"/>
                <a:ea typeface="Calibri"/>
                <a:cs typeface="Times New Roman"/>
              </a:rPr>
              <a:t>Drugą grupę osób </a:t>
            </a:r>
            <a:r>
              <a:rPr lang="pl-PL" sz="2000" u="sng" dirty="0">
                <a:latin typeface="Calibri"/>
                <a:ea typeface="Calibri"/>
                <a:cs typeface="Times New Roman"/>
              </a:rPr>
              <a:t>posiadających prawo do świadczeń opieki zdrowotnej</a:t>
            </a:r>
            <a:r>
              <a:rPr lang="pl-PL" sz="2000" dirty="0">
                <a:latin typeface="Calibri"/>
                <a:ea typeface="Calibri"/>
                <a:cs typeface="Times New Roman"/>
              </a:rPr>
              <a:t> finansowanych </a:t>
            </a:r>
            <a:r>
              <a:rPr lang="pl-PL" sz="2000" dirty="0" smtClean="0">
                <a:latin typeface="Calibri"/>
                <a:ea typeface="Calibri"/>
                <a:cs typeface="Times New Roman"/>
              </a:rPr>
              <a:t> ze </a:t>
            </a:r>
            <a:r>
              <a:rPr lang="pl-PL" sz="2000" dirty="0">
                <a:latin typeface="Calibri"/>
                <a:ea typeface="Calibri"/>
                <a:cs typeface="Times New Roman"/>
              </a:rPr>
              <a:t>środków publicznych stanowią świadczeniobiorcy nie objęci obowiązkowym ubezpieczeniem zdrowotnym, ale uprawnieni do świadczeń na podstawie szczególnych przepisów ustawowych. </a:t>
            </a:r>
          </a:p>
          <a:p>
            <a:pPr marL="109537" indent="0">
              <a:buNone/>
            </a:pPr>
            <a:r>
              <a:rPr lang="pl-PL" sz="2000" dirty="0">
                <a:latin typeface="Calibri"/>
                <a:ea typeface="Calibri"/>
                <a:cs typeface="Times New Roman"/>
              </a:rPr>
              <a:t>Osoby te są nazywane „uprawnionymi</a:t>
            </a:r>
            <a:r>
              <a:rPr lang="pl-PL" sz="2000" dirty="0" smtClean="0">
                <a:latin typeface="Calibri"/>
                <a:ea typeface="Calibri"/>
                <a:cs typeface="Times New Roman"/>
              </a:rPr>
              <a:t>”.</a:t>
            </a:r>
          </a:p>
          <a:p>
            <a:pPr marL="109537" indent="0">
              <a:buNone/>
            </a:pPr>
            <a:endParaRPr lang="pl-PL" sz="1400" dirty="0" smtClean="0">
              <a:latin typeface="Calibri"/>
              <a:cs typeface="Times New Roman"/>
            </a:endParaRPr>
          </a:p>
          <a:p>
            <a:pPr marL="109537" indent="0">
              <a:buNone/>
            </a:pPr>
            <a:endParaRPr lang="pl-PL" sz="1400" dirty="0">
              <a:latin typeface="Calibri"/>
              <a:cs typeface="Times New Roman"/>
            </a:endParaRPr>
          </a:p>
          <a:p>
            <a:pPr marL="109537" indent="0" algn="ctr">
              <a:buNone/>
            </a:pPr>
            <a:r>
              <a:rPr lang="pl-PL" sz="2000" b="1" dirty="0">
                <a:solidFill>
                  <a:srgbClr val="FF0000"/>
                </a:solidFill>
                <a:latin typeface="Calibri"/>
                <a:ea typeface="Calibri"/>
                <a:cs typeface="Times New Roman"/>
              </a:rPr>
              <a:t>UPRAWNIONY (brak tytułu, brak płatnika, brak zgłoszenia i składek) – </a:t>
            </a:r>
            <a:endParaRPr lang="pl-PL" sz="2000" b="1" dirty="0" smtClean="0">
              <a:solidFill>
                <a:srgbClr val="FF0000"/>
              </a:solidFill>
              <a:latin typeface="Calibri"/>
              <a:ea typeface="Calibri"/>
              <a:cs typeface="Times New Roman"/>
            </a:endParaRPr>
          </a:p>
          <a:p>
            <a:pPr marL="109537" indent="0" algn="ctr">
              <a:buNone/>
            </a:pPr>
            <a:endParaRPr lang="pl-PL" sz="2000" b="1" dirty="0">
              <a:solidFill>
                <a:srgbClr val="FF0000"/>
              </a:solidFill>
              <a:latin typeface="Calibri"/>
              <a:cs typeface="Times New Roman"/>
            </a:endParaRPr>
          </a:p>
          <a:p>
            <a:pPr marL="109537" indent="0" algn="ctr">
              <a:buNone/>
            </a:pPr>
            <a:r>
              <a:rPr lang="pl-PL" sz="2000" b="1" dirty="0">
                <a:solidFill>
                  <a:srgbClr val="FF0000"/>
                </a:solidFill>
                <a:latin typeface="Calibri"/>
                <a:ea typeface="Calibri"/>
                <a:cs typeface="Times New Roman"/>
              </a:rPr>
              <a:t>Jego uprawnienia do świadczeń zdrowotnych wynikają z ustawy</a:t>
            </a:r>
            <a:endParaRPr lang="pl-PL" sz="2000" dirty="0" smtClean="0"/>
          </a:p>
        </p:txBody>
      </p:sp>
      <p:sp>
        <p:nvSpPr>
          <p:cNvPr id="2" name="Tytuł 1"/>
          <p:cNvSpPr>
            <a:spLocks noGrp="1"/>
          </p:cNvSpPr>
          <p:nvPr>
            <p:ph type="title"/>
          </p:nvPr>
        </p:nvSpPr>
        <p:spPr>
          <a:xfrm>
            <a:off x="2214546" y="274638"/>
            <a:ext cx="6472254" cy="706090"/>
          </a:xfrm>
        </p:spPr>
        <p:txBody>
          <a:bodyPr>
            <a:normAutofit fontScale="90000"/>
          </a:bodyPr>
          <a:lstStyle/>
          <a:p>
            <a:pPr eaLnBrk="1" fontAlgn="auto" hangingPunct="1">
              <a:spcAft>
                <a:spcPts val="0"/>
              </a:spcAft>
              <a:defRPr/>
            </a:pPr>
            <a:r>
              <a:rPr lang="pl-PL" sz="1600" dirty="0">
                <a:solidFill>
                  <a:schemeClr val="bg1"/>
                </a:solidFill>
              </a:rPr>
              <a:t/>
            </a:r>
            <a:br>
              <a:rPr lang="pl-PL" sz="1600" dirty="0">
                <a:solidFill>
                  <a:schemeClr val="bg1"/>
                </a:solidFill>
              </a:rPr>
            </a:b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2" cstate="print"/>
          <a:srcRect/>
          <a:stretch>
            <a:fillRect/>
          </a:stretch>
        </p:blipFill>
        <p:spPr bwMode="auto">
          <a:xfrm>
            <a:off x="428596" y="214290"/>
            <a:ext cx="1728787" cy="866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081065"/>
            <a:ext cx="8229600" cy="4796207"/>
          </a:xfrm>
        </p:spPr>
        <p:txBody>
          <a:bodyPr/>
          <a:lstStyle/>
          <a:p>
            <a:pPr marL="109537" indent="0" algn="just">
              <a:lnSpc>
                <a:spcPct val="115000"/>
              </a:lnSpc>
              <a:spcAft>
                <a:spcPts val="1000"/>
              </a:spcAft>
              <a:buNone/>
            </a:pPr>
            <a:r>
              <a:rPr lang="pl-PL" sz="1800" b="1" dirty="0" smtClean="0">
                <a:latin typeface="Calibri" panose="020F0502020204030204" pitchFamily="34" charset="0"/>
                <a:ea typeface="Calibri"/>
                <a:cs typeface="Times New Roman"/>
              </a:rPr>
              <a:t>Kto </a:t>
            </a:r>
            <a:r>
              <a:rPr lang="pl-PL" sz="1800" b="1" dirty="0">
                <a:latin typeface="Calibri" panose="020F0502020204030204" pitchFamily="34" charset="0"/>
                <a:ea typeface="Calibri"/>
                <a:cs typeface="Times New Roman"/>
              </a:rPr>
              <a:t>jest uprawniony do świadczeń zdrowotnych mimo braku ubezpieczenia?</a:t>
            </a:r>
            <a:endParaRPr lang="pl-PL" sz="1800" dirty="0">
              <a:latin typeface="Calibri" panose="020F0502020204030204" pitchFamily="34" charset="0"/>
              <a:ea typeface="Calibri"/>
              <a:cs typeface="Times New Roman"/>
            </a:endParaRPr>
          </a:p>
          <a:p>
            <a:pPr marL="109537" indent="0" algn="just">
              <a:lnSpc>
                <a:spcPct val="115000"/>
              </a:lnSpc>
              <a:spcAft>
                <a:spcPts val="1000"/>
              </a:spcAft>
              <a:buNone/>
            </a:pPr>
            <a:r>
              <a:rPr lang="pl-PL" sz="1600" dirty="0">
                <a:latin typeface="Calibri" panose="020F0502020204030204" pitchFamily="34" charset="0"/>
                <a:ea typeface="Calibri"/>
                <a:cs typeface="Times New Roman"/>
              </a:rPr>
              <a:t>1. Osoba, która nie ukończyła 18. roku życia (dziecko), jeżeli posiada obywatelstwo polskie </a:t>
            </a:r>
            <a:r>
              <a:rPr lang="pl-PL" sz="1600" dirty="0" smtClean="0">
                <a:latin typeface="Calibri" panose="020F0502020204030204" pitchFamily="34" charset="0"/>
                <a:ea typeface="Calibri"/>
                <a:cs typeface="Times New Roman"/>
              </a:rPr>
              <a:t>i </a:t>
            </a:r>
            <a:r>
              <a:rPr lang="pl-PL" sz="1600" dirty="0">
                <a:latin typeface="Calibri" panose="020F0502020204030204" pitchFamily="34" charset="0"/>
                <a:ea typeface="Calibri"/>
                <a:cs typeface="Times New Roman"/>
              </a:rPr>
              <a:t>nie jest zgłoszona do ubezpieczenia z tytułu „członek rodziny” ani z żadnego innego tytułu, jest osobą uprawnioną do świadczeń zdrowotnych na podstawie przepisu </a:t>
            </a:r>
            <a:r>
              <a:rPr lang="pl-PL" sz="1600" dirty="0">
                <a:solidFill>
                  <a:srgbClr val="FF0000"/>
                </a:solidFill>
                <a:latin typeface="Calibri" panose="020F0502020204030204" pitchFamily="34" charset="0"/>
                <a:ea typeface="Calibri"/>
                <a:cs typeface="Times New Roman"/>
              </a:rPr>
              <a:t>art. 2 ust. 1 pkt 3 lit. a)</a:t>
            </a:r>
            <a:r>
              <a:rPr lang="pl-PL" sz="1600" dirty="0">
                <a:latin typeface="Calibri" panose="020F0502020204030204" pitchFamily="34" charset="0"/>
                <a:ea typeface="Calibri"/>
                <a:cs typeface="Times New Roman"/>
              </a:rPr>
              <a:t> ustawy o świadczeniach opieki zdrowotnej finansowanych ze środków publicznych. Koszty leczenia takich dzieci pokrywa NFZ ze środków budżetu państwa.</a:t>
            </a:r>
          </a:p>
          <a:p>
            <a:pPr marL="109537" indent="0" algn="just">
              <a:lnSpc>
                <a:spcPct val="115000"/>
              </a:lnSpc>
              <a:spcAft>
                <a:spcPts val="1000"/>
              </a:spcAft>
              <a:buNone/>
            </a:pPr>
            <a:r>
              <a:rPr lang="pl-PL" sz="1600" dirty="0">
                <a:latin typeface="Calibri" panose="020F0502020204030204" pitchFamily="34" charset="0"/>
                <a:ea typeface="Calibri"/>
                <a:cs typeface="Times New Roman"/>
              </a:rPr>
              <a:t>2. Kobieta w okresie ciąży, porodu i połogu, jeżeli posiada obywatelstwo polskie </a:t>
            </a:r>
            <a:r>
              <a:rPr lang="pl-PL" sz="1600" dirty="0" smtClean="0">
                <a:latin typeface="Calibri" panose="020F0502020204030204" pitchFamily="34" charset="0"/>
                <a:ea typeface="Calibri"/>
                <a:cs typeface="Times New Roman"/>
              </a:rPr>
              <a:t>i </a:t>
            </a:r>
            <a:r>
              <a:rPr lang="pl-PL" sz="1600" dirty="0">
                <a:latin typeface="Calibri" panose="020F0502020204030204" pitchFamily="34" charset="0"/>
                <a:ea typeface="Calibri"/>
                <a:cs typeface="Times New Roman"/>
              </a:rPr>
              <a:t>zamieszkuje na terytorium Polski, ale nie jest zgłoszona do ubezpieczenia z żadnego tytułu, jest osobą uprawnioną do świadczeń zdrowotnych na podstawie przepisu </a:t>
            </a:r>
            <a:r>
              <a:rPr lang="pl-PL" sz="1600" dirty="0">
                <a:solidFill>
                  <a:srgbClr val="FF0000"/>
                </a:solidFill>
                <a:latin typeface="Calibri" panose="020F0502020204030204" pitchFamily="34" charset="0"/>
                <a:ea typeface="Calibri"/>
                <a:cs typeface="Times New Roman"/>
              </a:rPr>
              <a:t>art. 2 ust. 1 pkt 3 lit. b) </a:t>
            </a:r>
            <a:r>
              <a:rPr lang="pl-PL" sz="1600" dirty="0">
                <a:latin typeface="Calibri" panose="020F0502020204030204" pitchFamily="34" charset="0"/>
                <a:ea typeface="Calibri"/>
                <a:cs typeface="Times New Roman"/>
              </a:rPr>
              <a:t>ustawy. Koszty leczenia tych osób pokrywa NFZ ze środków budżetu państwa.</a:t>
            </a:r>
          </a:p>
          <a:p>
            <a:pPr marL="109537" indent="0" algn="just">
              <a:buNone/>
            </a:pPr>
            <a:r>
              <a:rPr lang="pl-PL" sz="1600" dirty="0">
                <a:latin typeface="Calibri" panose="020F0502020204030204" pitchFamily="34" charset="0"/>
                <a:ea typeface="Calibri"/>
                <a:cs typeface="Times New Roman"/>
              </a:rPr>
              <a:t>3. Absolwenci szkół ponadgimnazjalnych, którzy utracili ubezpieczenie zdrowotne ze względu na zakończenie kształcenia, są uprawnieni do świadczeń zdrowotnych przez okres </a:t>
            </a:r>
            <a:r>
              <a:rPr lang="pl-PL" sz="1600" u="sng" dirty="0">
                <a:latin typeface="Calibri" panose="020F0502020204030204" pitchFamily="34" charset="0"/>
                <a:ea typeface="Calibri"/>
                <a:cs typeface="Times New Roman"/>
              </a:rPr>
              <a:t>6 miesięcy</a:t>
            </a:r>
            <a:r>
              <a:rPr lang="pl-PL" sz="1600" dirty="0">
                <a:latin typeface="Calibri" panose="020F0502020204030204" pitchFamily="34" charset="0"/>
                <a:ea typeface="Calibri"/>
                <a:cs typeface="Times New Roman"/>
              </a:rPr>
              <a:t> </a:t>
            </a:r>
            <a:r>
              <a:rPr lang="pl-PL" sz="1600" dirty="0" smtClean="0">
                <a:latin typeface="Calibri" panose="020F0502020204030204" pitchFamily="34" charset="0"/>
                <a:ea typeface="Calibri"/>
                <a:cs typeface="Times New Roman"/>
              </a:rPr>
              <a:t>od dnia </a:t>
            </a:r>
            <a:r>
              <a:rPr lang="pl-PL" sz="1600" dirty="0">
                <a:latin typeface="Calibri" panose="020F0502020204030204" pitchFamily="34" charset="0"/>
                <a:ea typeface="Calibri"/>
                <a:cs typeface="Times New Roman"/>
              </a:rPr>
              <a:t>zakończenia nauki albo skreślenia z listy uczniów - na podstawie </a:t>
            </a:r>
            <a:r>
              <a:rPr lang="pl-PL" sz="1600" dirty="0" smtClean="0">
                <a:solidFill>
                  <a:srgbClr val="FF0000"/>
                </a:solidFill>
                <a:latin typeface="Calibri" panose="020F0502020204030204" pitchFamily="34" charset="0"/>
                <a:ea typeface="Calibri"/>
                <a:cs typeface="Times New Roman"/>
              </a:rPr>
              <a:t>art</a:t>
            </a:r>
            <a:r>
              <a:rPr lang="pl-PL" sz="1600" dirty="0">
                <a:solidFill>
                  <a:srgbClr val="FF0000"/>
                </a:solidFill>
                <a:latin typeface="Calibri" panose="020F0502020204030204" pitchFamily="34" charset="0"/>
                <a:ea typeface="Calibri"/>
                <a:cs typeface="Times New Roman"/>
              </a:rPr>
              <a:t>. 67 ust. 5 pkt 1) </a:t>
            </a:r>
            <a:r>
              <a:rPr lang="pl-PL" sz="1600" dirty="0">
                <a:latin typeface="Calibri" panose="020F0502020204030204" pitchFamily="34" charset="0"/>
                <a:ea typeface="Calibri"/>
                <a:cs typeface="Times New Roman"/>
              </a:rPr>
              <a:t>ustawy.</a:t>
            </a:r>
            <a:endParaRPr lang="pl-PL" sz="1600" dirty="0" smtClean="0">
              <a:latin typeface="Calibri" panose="020F0502020204030204" pitchFamily="34" charset="0"/>
            </a:endParaRPr>
          </a:p>
          <a:p>
            <a:pPr lvl="0">
              <a:buFont typeface="Wingdings" pitchFamily="2" charset="2"/>
              <a:buChar char="Ø"/>
            </a:pPr>
            <a:endParaRPr lang="pl-PL" sz="2000" dirty="0" smtClean="0"/>
          </a:p>
          <a:p>
            <a:pPr lvl="0">
              <a:buFont typeface="Wingdings" pitchFamily="2" charset="2"/>
              <a:buChar char="Ø"/>
            </a:pPr>
            <a:endParaRPr lang="pl-PL" sz="2000" dirty="0"/>
          </a:p>
          <a:p>
            <a:pPr marL="109537" lvl="0" indent="0">
              <a:buNone/>
            </a:pPr>
            <a:endParaRPr lang="pl-PL" sz="2000" b="1" dirty="0" smtClean="0"/>
          </a:p>
          <a:p>
            <a:pPr lvl="0">
              <a:buNone/>
            </a:pPr>
            <a:endParaRPr lang="pl-PL" sz="2000" dirty="0" smtClean="0"/>
          </a:p>
          <a:p>
            <a:pPr marL="109537" lvl="0" indent="0">
              <a:buNone/>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1143000"/>
          </a:xfrm>
        </p:spPr>
        <p:txBody>
          <a:bodyPr>
            <a:normAutofit/>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2"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2957635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081065"/>
            <a:ext cx="8229600" cy="4796207"/>
          </a:xfrm>
        </p:spPr>
        <p:txBody>
          <a:bodyPr/>
          <a:lstStyle/>
          <a:p>
            <a:pPr marL="109537" indent="0" algn="just">
              <a:lnSpc>
                <a:spcPts val="2000"/>
              </a:lnSpc>
              <a:spcBef>
                <a:spcPts val="600"/>
              </a:spcBef>
              <a:spcAft>
                <a:spcPts val="0"/>
              </a:spcAft>
              <a:buNone/>
            </a:pPr>
            <a:r>
              <a:rPr lang="pl-PL" sz="1600" dirty="0">
                <a:latin typeface="Calibri"/>
                <a:ea typeface="Calibri"/>
                <a:cs typeface="Times New Roman"/>
              </a:rPr>
              <a:t>4. </a:t>
            </a:r>
            <a:r>
              <a:rPr lang="pl-PL" sz="1600" dirty="0">
                <a:latin typeface="Calibri" panose="020F0502020204030204" pitchFamily="34" charset="0"/>
                <a:ea typeface="Calibri"/>
                <a:cs typeface="Times New Roman"/>
              </a:rPr>
              <a:t>Absolwenci szkół wyższych, którzy utracili ubezpieczenie zdrowotne ze względu </a:t>
            </a:r>
            <a:r>
              <a:rPr lang="pl-PL" sz="1600" dirty="0" smtClean="0">
                <a:latin typeface="Calibri" panose="020F0502020204030204" pitchFamily="34" charset="0"/>
                <a:ea typeface="Calibri"/>
                <a:cs typeface="Times New Roman"/>
              </a:rPr>
              <a:t>na </a:t>
            </a:r>
            <a:r>
              <a:rPr lang="pl-PL" sz="1600" dirty="0" err="1" smtClean="0">
                <a:latin typeface="Calibri" panose="020F0502020204030204" pitchFamily="34" charset="0"/>
                <a:ea typeface="Calibri"/>
                <a:cs typeface="Times New Roman"/>
              </a:rPr>
              <a:t>zakoń-czenie</a:t>
            </a:r>
            <a:r>
              <a:rPr lang="pl-PL" sz="1600" dirty="0" smtClean="0">
                <a:latin typeface="Calibri" panose="020F0502020204030204" pitchFamily="34" charset="0"/>
                <a:ea typeface="Calibri"/>
                <a:cs typeface="Times New Roman"/>
              </a:rPr>
              <a:t> </a:t>
            </a:r>
            <a:r>
              <a:rPr lang="pl-PL" sz="1600" dirty="0">
                <a:latin typeface="Calibri" panose="020F0502020204030204" pitchFamily="34" charset="0"/>
                <a:ea typeface="Calibri"/>
                <a:cs typeface="Times New Roman"/>
              </a:rPr>
              <a:t>kształcenia, są uprawnieni do świadczeń zdrowotnych przez okres </a:t>
            </a:r>
            <a:r>
              <a:rPr lang="pl-PL" sz="1600" u="sng" dirty="0">
                <a:latin typeface="Calibri" panose="020F0502020204030204" pitchFamily="34" charset="0"/>
                <a:ea typeface="Calibri"/>
                <a:cs typeface="Times New Roman"/>
              </a:rPr>
              <a:t>4 miesięcy</a:t>
            </a:r>
            <a:r>
              <a:rPr lang="pl-PL" sz="1600" dirty="0">
                <a:latin typeface="Calibri" panose="020F0502020204030204" pitchFamily="34" charset="0"/>
                <a:ea typeface="Calibri"/>
                <a:cs typeface="Times New Roman"/>
              </a:rPr>
              <a:t> od dnia zakończenia nauki albo skreślenia z listy studentów - na </a:t>
            </a:r>
            <a:r>
              <a:rPr lang="pl-PL" sz="1600" dirty="0" smtClean="0">
                <a:latin typeface="Calibri" panose="020F0502020204030204" pitchFamily="34" charset="0"/>
                <a:ea typeface="Calibri"/>
                <a:cs typeface="Times New Roman"/>
              </a:rPr>
              <a:t>podstawie </a:t>
            </a:r>
            <a:r>
              <a:rPr lang="pl-PL" sz="1600" dirty="0">
                <a:solidFill>
                  <a:srgbClr val="FF0000"/>
                </a:solidFill>
                <a:latin typeface="Calibri" panose="020F0502020204030204" pitchFamily="34" charset="0"/>
                <a:ea typeface="Calibri"/>
                <a:cs typeface="Times New Roman"/>
              </a:rPr>
              <a:t>art. 67 ust. 5 pkt 2) </a:t>
            </a:r>
            <a:r>
              <a:rPr lang="pl-PL" sz="1600" dirty="0">
                <a:latin typeface="Calibri" panose="020F0502020204030204" pitchFamily="34" charset="0"/>
                <a:ea typeface="Calibri"/>
                <a:cs typeface="Times New Roman"/>
              </a:rPr>
              <a:t>ustawy</a:t>
            </a:r>
            <a:r>
              <a:rPr lang="pl-PL" sz="1600" dirty="0" smtClean="0">
                <a:latin typeface="Calibri" panose="020F0502020204030204" pitchFamily="34" charset="0"/>
                <a:ea typeface="Calibri"/>
                <a:cs typeface="Times New Roman"/>
              </a:rPr>
              <a:t>.</a:t>
            </a:r>
            <a:r>
              <a:rPr lang="pl-PL" sz="1600" dirty="0">
                <a:latin typeface="Calibri" panose="020F0502020204030204" pitchFamily="34" charset="0"/>
                <a:ea typeface="Calibri"/>
                <a:cs typeface="Times New Roman"/>
              </a:rPr>
              <a:t> </a:t>
            </a:r>
          </a:p>
          <a:p>
            <a:pPr marL="109537" indent="0" algn="just">
              <a:lnSpc>
                <a:spcPts val="2000"/>
              </a:lnSpc>
              <a:spcBef>
                <a:spcPts val="600"/>
              </a:spcBef>
              <a:spcAft>
                <a:spcPts val="0"/>
              </a:spcAft>
              <a:buNone/>
            </a:pPr>
            <a:r>
              <a:rPr lang="pl-PL" sz="1600" dirty="0">
                <a:latin typeface="Calibri" panose="020F0502020204030204" pitchFamily="34" charset="0"/>
                <a:ea typeface="Calibri"/>
                <a:cs typeface="Times New Roman"/>
              </a:rPr>
              <a:t>5. Osoba, która utraciła ubezpieczenie zdrowotne ze względu na rozwiązanie umowy </a:t>
            </a:r>
            <a:r>
              <a:rPr lang="pl-PL" sz="1600" dirty="0" smtClean="0">
                <a:latin typeface="Calibri" panose="020F0502020204030204" pitchFamily="34" charset="0"/>
                <a:ea typeface="Calibri"/>
                <a:cs typeface="Times New Roman"/>
              </a:rPr>
              <a:t>o </a:t>
            </a:r>
            <a:r>
              <a:rPr lang="pl-PL" sz="1600" dirty="0">
                <a:latin typeface="Calibri" panose="020F0502020204030204" pitchFamily="34" charset="0"/>
                <a:ea typeface="Calibri"/>
                <a:cs typeface="Times New Roman"/>
              </a:rPr>
              <a:t>pracę </a:t>
            </a:r>
            <a:r>
              <a:rPr lang="pl-PL" sz="1600" dirty="0" smtClean="0">
                <a:latin typeface="Calibri" panose="020F0502020204030204" pitchFamily="34" charset="0"/>
                <a:ea typeface="Calibri"/>
                <a:cs typeface="Times New Roman"/>
              </a:rPr>
              <a:t/>
            </a:r>
            <a:br>
              <a:rPr lang="pl-PL" sz="1600" dirty="0" smtClean="0">
                <a:latin typeface="Calibri" panose="020F0502020204030204" pitchFamily="34" charset="0"/>
                <a:ea typeface="Calibri"/>
                <a:cs typeface="Times New Roman"/>
              </a:rPr>
            </a:br>
            <a:r>
              <a:rPr lang="pl-PL" sz="1600" dirty="0" smtClean="0">
                <a:latin typeface="Calibri" panose="020F0502020204030204" pitchFamily="34" charset="0"/>
                <a:ea typeface="Calibri"/>
                <a:cs typeface="Times New Roman"/>
              </a:rPr>
              <a:t>i </a:t>
            </a:r>
            <a:r>
              <a:rPr lang="pl-PL" sz="1600" dirty="0">
                <a:latin typeface="Calibri" panose="020F0502020204030204" pitchFamily="34" charset="0"/>
                <a:ea typeface="Calibri"/>
                <a:cs typeface="Times New Roman"/>
              </a:rPr>
              <a:t>pobiera z ZUS zasiłek chorobowy, rehabilitacyjny lub macierzyński </a:t>
            </a:r>
            <a:r>
              <a:rPr lang="pl-PL" sz="1600" u="sng" dirty="0">
                <a:latin typeface="Calibri" panose="020F0502020204030204" pitchFamily="34" charset="0"/>
                <a:ea typeface="Calibri"/>
                <a:cs typeface="Times New Roman"/>
              </a:rPr>
              <a:t>po ustaniu zatrudnienia</a:t>
            </a:r>
            <a:r>
              <a:rPr lang="pl-PL" sz="1600" dirty="0">
                <a:latin typeface="Calibri" panose="020F0502020204030204" pitchFamily="34" charset="0"/>
                <a:ea typeface="Calibri"/>
                <a:cs typeface="Times New Roman"/>
              </a:rPr>
              <a:t>, jest uprawniona (wraz z członkami rodziny!) do świadczeń zdrowotnych </a:t>
            </a:r>
            <a:r>
              <a:rPr lang="pl-PL" sz="1600" dirty="0" smtClean="0">
                <a:latin typeface="Calibri" panose="020F0502020204030204" pitchFamily="34" charset="0"/>
                <a:ea typeface="Calibri"/>
                <a:cs typeface="Times New Roman"/>
              </a:rPr>
              <a:t>w </a:t>
            </a:r>
            <a:r>
              <a:rPr lang="pl-PL" sz="1600" dirty="0">
                <a:latin typeface="Calibri" panose="020F0502020204030204" pitchFamily="34" charset="0"/>
                <a:ea typeface="Calibri"/>
                <a:cs typeface="Times New Roman"/>
              </a:rPr>
              <a:t>okresie pobierania ww. zasiłków - na podstawie przepisu </a:t>
            </a:r>
            <a:r>
              <a:rPr lang="pl-PL" sz="1600" dirty="0">
                <a:solidFill>
                  <a:srgbClr val="FF0000"/>
                </a:solidFill>
                <a:latin typeface="Calibri" panose="020F0502020204030204" pitchFamily="34" charset="0"/>
                <a:ea typeface="Calibri"/>
                <a:cs typeface="Times New Roman"/>
              </a:rPr>
              <a:t>art. 67 ust. 6 </a:t>
            </a:r>
            <a:r>
              <a:rPr lang="pl-PL" sz="1600" dirty="0">
                <a:latin typeface="Calibri" panose="020F0502020204030204" pitchFamily="34" charset="0"/>
                <a:ea typeface="Calibri"/>
                <a:cs typeface="Times New Roman"/>
              </a:rPr>
              <a:t>ustawy. </a:t>
            </a:r>
          </a:p>
          <a:p>
            <a:pPr marL="109537" indent="0" algn="just">
              <a:lnSpc>
                <a:spcPts val="2000"/>
              </a:lnSpc>
              <a:spcBef>
                <a:spcPts val="600"/>
              </a:spcBef>
              <a:spcAft>
                <a:spcPts val="0"/>
              </a:spcAft>
              <a:buNone/>
            </a:pPr>
            <a:r>
              <a:rPr lang="pl-PL" sz="1600" dirty="0">
                <a:latin typeface="Calibri" panose="020F0502020204030204" pitchFamily="34" charset="0"/>
                <a:ea typeface="Calibri"/>
                <a:cs typeface="Times New Roman"/>
              </a:rPr>
              <a:t>6. Osoba, która utraciła ubezpieczenie zdrowotne, ale jest w trakcie ubiegania się o rentę lub emeryturę, jest uprawniona (wraz z członkami rodziny!) do świadczeń zdrowotnych </a:t>
            </a:r>
            <a:r>
              <a:rPr lang="pl-PL" sz="1600" dirty="0" smtClean="0">
                <a:latin typeface="Calibri" panose="020F0502020204030204" pitchFamily="34" charset="0"/>
                <a:ea typeface="Calibri"/>
                <a:cs typeface="Times New Roman"/>
              </a:rPr>
              <a:t>w </a:t>
            </a:r>
            <a:r>
              <a:rPr lang="pl-PL" sz="1600" dirty="0">
                <a:latin typeface="Calibri" panose="020F0502020204030204" pitchFamily="34" charset="0"/>
                <a:ea typeface="Calibri"/>
                <a:cs typeface="Times New Roman"/>
              </a:rPr>
              <a:t>okresie trwania postępowania o przyznanie emerytury lub renty - na </a:t>
            </a:r>
            <a:r>
              <a:rPr lang="pl-PL" sz="1600" dirty="0" smtClean="0">
                <a:latin typeface="Calibri" panose="020F0502020204030204" pitchFamily="34" charset="0"/>
                <a:ea typeface="Calibri"/>
                <a:cs typeface="Times New Roman"/>
              </a:rPr>
              <a:t>podstawie </a:t>
            </a:r>
            <a:r>
              <a:rPr lang="pl-PL" sz="1600" dirty="0">
                <a:solidFill>
                  <a:srgbClr val="FF0000"/>
                </a:solidFill>
                <a:latin typeface="Calibri" panose="020F0502020204030204" pitchFamily="34" charset="0"/>
                <a:ea typeface="Calibri"/>
                <a:cs typeface="Times New Roman"/>
              </a:rPr>
              <a:t>art. 67 ust. 7 </a:t>
            </a:r>
            <a:r>
              <a:rPr lang="pl-PL" sz="1600" dirty="0">
                <a:latin typeface="Calibri" panose="020F0502020204030204" pitchFamily="34" charset="0"/>
                <a:ea typeface="Calibri"/>
                <a:cs typeface="Times New Roman"/>
              </a:rPr>
              <a:t>ustawy. </a:t>
            </a:r>
            <a:endParaRPr lang="pl-PL" sz="1600" dirty="0" smtClean="0">
              <a:latin typeface="Calibri" panose="020F0502020204030204" pitchFamily="34" charset="0"/>
            </a:endParaRPr>
          </a:p>
          <a:p>
            <a:pPr marL="109537" lvl="0" indent="0" algn="just">
              <a:lnSpc>
                <a:spcPts val="2000"/>
              </a:lnSpc>
              <a:spcBef>
                <a:spcPts val="600"/>
              </a:spcBef>
              <a:spcAft>
                <a:spcPts val="1000"/>
              </a:spcAft>
              <a:buClr>
                <a:srgbClr val="629DD1"/>
              </a:buClr>
              <a:buNone/>
            </a:pPr>
            <a:r>
              <a:rPr lang="pl-PL" sz="1600" dirty="0">
                <a:solidFill>
                  <a:prstClr val="black"/>
                </a:solidFill>
                <a:latin typeface="Calibri"/>
                <a:ea typeface="Calibri"/>
                <a:cs typeface="Times New Roman"/>
              </a:rPr>
              <a:t>7. Osoba nieubezpieczona i nieuprawniona na podstawie wyżej wymienionych przepisów, której organ gminy wydał </a:t>
            </a:r>
            <a:r>
              <a:rPr lang="pl-PL" sz="1600" u="sng" dirty="0">
                <a:solidFill>
                  <a:prstClr val="black"/>
                </a:solidFill>
                <a:latin typeface="Calibri"/>
                <a:ea typeface="Calibri"/>
                <a:cs typeface="Times New Roman"/>
              </a:rPr>
              <a:t>decyzję</a:t>
            </a:r>
            <a:r>
              <a:rPr lang="pl-PL" sz="1600" dirty="0">
                <a:solidFill>
                  <a:prstClr val="black"/>
                </a:solidFill>
                <a:latin typeface="Calibri"/>
                <a:ea typeface="Calibri"/>
                <a:cs typeface="Times New Roman"/>
              </a:rPr>
              <a:t> o uprawnieniu do świadczeń zdrowotnych na okres </a:t>
            </a:r>
            <a:r>
              <a:rPr lang="pl-PL" sz="1600" u="sng" dirty="0">
                <a:solidFill>
                  <a:prstClr val="black"/>
                </a:solidFill>
                <a:latin typeface="Calibri"/>
                <a:ea typeface="Calibri"/>
                <a:cs typeface="Times New Roman"/>
              </a:rPr>
              <a:t>90 </a:t>
            </a:r>
            <a:r>
              <a:rPr lang="pl-PL" sz="1600" u="sng" dirty="0" smtClean="0">
                <a:solidFill>
                  <a:prstClr val="black"/>
                </a:solidFill>
                <a:latin typeface="Calibri"/>
                <a:ea typeface="Calibri"/>
                <a:cs typeface="Times New Roman"/>
              </a:rPr>
              <a:t>dni</a:t>
            </a:r>
            <a:r>
              <a:rPr lang="pl-PL" sz="1600" dirty="0">
                <a:solidFill>
                  <a:prstClr val="black"/>
                </a:solidFill>
                <a:latin typeface="Calibri"/>
                <a:ea typeface="Calibri"/>
                <a:cs typeface="Times New Roman"/>
              </a:rPr>
              <a:t> </a:t>
            </a:r>
            <a:r>
              <a:rPr lang="pl-PL" sz="1600" dirty="0" smtClean="0">
                <a:solidFill>
                  <a:prstClr val="black"/>
                </a:solidFill>
                <a:latin typeface="Calibri"/>
                <a:ea typeface="Calibri"/>
                <a:cs typeface="Times New Roman"/>
              </a:rPr>
              <a:t>(lub </a:t>
            </a:r>
            <a:r>
              <a:rPr lang="pl-PL" sz="1600" dirty="0">
                <a:solidFill>
                  <a:prstClr val="black"/>
                </a:solidFill>
                <a:latin typeface="Calibri"/>
                <a:ea typeface="Calibri"/>
                <a:cs typeface="Times New Roman"/>
              </a:rPr>
              <a:t>krótszy), jest uprawniona do świadczeń zdrowotnych na podstawie przepisu </a:t>
            </a:r>
            <a:r>
              <a:rPr lang="pl-PL" sz="1600" dirty="0">
                <a:solidFill>
                  <a:srgbClr val="FF0000"/>
                </a:solidFill>
                <a:latin typeface="Calibri"/>
                <a:ea typeface="Calibri"/>
                <a:cs typeface="Times New Roman"/>
              </a:rPr>
              <a:t>art. 54 </a:t>
            </a:r>
            <a:r>
              <a:rPr lang="pl-PL" sz="1600" dirty="0">
                <a:solidFill>
                  <a:prstClr val="black"/>
                </a:solidFill>
                <a:latin typeface="Calibri"/>
                <a:ea typeface="Calibri"/>
                <a:cs typeface="Times New Roman"/>
              </a:rPr>
              <a:t>ustawy. Przy ubieganiu się o świadczenia zdrowotne osoba taka powinna przedstawić decyzję organu gminy. </a:t>
            </a:r>
          </a:p>
          <a:p>
            <a:pPr marL="109537" lvl="0" indent="0">
              <a:lnSpc>
                <a:spcPts val="2400"/>
              </a:lnSpc>
              <a:buNone/>
            </a:pPr>
            <a:endParaRPr lang="pl-PL" sz="1600" dirty="0"/>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373039"/>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2919049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just">
              <a:lnSpc>
                <a:spcPct val="115000"/>
              </a:lnSpc>
              <a:spcAft>
                <a:spcPts val="1000"/>
              </a:spcAft>
              <a:buNone/>
            </a:pPr>
            <a:r>
              <a:rPr lang="pl-PL" sz="1600" dirty="0" smtClean="0">
                <a:latin typeface="Calibri"/>
                <a:ea typeface="Calibri"/>
                <a:cs typeface="Times New Roman"/>
              </a:rPr>
              <a:t>8</a:t>
            </a:r>
            <a:r>
              <a:rPr lang="pl-PL" sz="1600" dirty="0">
                <a:latin typeface="Calibri"/>
                <a:ea typeface="Calibri"/>
                <a:cs typeface="Times New Roman"/>
              </a:rPr>
              <a:t>. Osoby uzależnione, leczone psychiatrycznie, chore na gruźlicę, nosiciele wirusa HIV, jeżeli nie są ubezpieczone, mają uprawnienia do leczenia ww. chorób i uzależnień na podstawie przepisów odrębnych ustaw</a:t>
            </a:r>
            <a:r>
              <a:rPr lang="pl-PL" sz="1600" dirty="0" smtClean="0">
                <a:latin typeface="Calibri"/>
                <a:ea typeface="Calibri"/>
                <a:cs typeface="Times New Roman"/>
              </a:rPr>
              <a:t>.</a:t>
            </a:r>
            <a:endParaRPr lang="pl-PL" sz="1600" dirty="0">
              <a:latin typeface="Calibri"/>
              <a:ea typeface="Calibri"/>
              <a:cs typeface="Times New Roman"/>
            </a:endParaRPr>
          </a:p>
          <a:p>
            <a:pPr marL="109537" indent="0" algn="ctr">
              <a:lnSpc>
                <a:spcPct val="115000"/>
              </a:lnSpc>
              <a:spcAft>
                <a:spcPts val="0"/>
              </a:spcAft>
              <a:buNone/>
            </a:pPr>
            <a:endParaRPr lang="pl-PL" sz="1600" b="1" dirty="0" smtClean="0">
              <a:latin typeface="Calibri"/>
              <a:ea typeface="Calibri"/>
              <a:cs typeface="Times New Roman"/>
            </a:endParaRPr>
          </a:p>
          <a:p>
            <a:pPr marL="109537" indent="0" algn="ctr">
              <a:lnSpc>
                <a:spcPct val="115000"/>
              </a:lnSpc>
              <a:spcAft>
                <a:spcPts val="0"/>
              </a:spcAft>
              <a:buNone/>
            </a:pPr>
            <a:r>
              <a:rPr lang="pl-PL" sz="1600" b="1" dirty="0" smtClean="0">
                <a:latin typeface="Calibri"/>
                <a:ea typeface="Calibri"/>
                <a:cs typeface="Times New Roman"/>
              </a:rPr>
              <a:t>Tylko </a:t>
            </a:r>
            <a:r>
              <a:rPr lang="pl-PL" sz="1600" b="1" dirty="0" smtClean="0">
                <a:latin typeface="Calibri"/>
                <a:ea typeface="Calibri"/>
                <a:cs typeface="Times New Roman"/>
              </a:rPr>
              <a:t>nieubezpieczone dzieci do 18 roku </a:t>
            </a:r>
            <a:r>
              <a:rPr lang="pl-PL" sz="1600" b="1" dirty="0">
                <a:latin typeface="Calibri"/>
                <a:ea typeface="Calibri"/>
                <a:cs typeface="Times New Roman"/>
              </a:rPr>
              <a:t>ż</a:t>
            </a:r>
            <a:r>
              <a:rPr lang="pl-PL" sz="1600" b="1" dirty="0" smtClean="0">
                <a:latin typeface="Calibri"/>
                <a:ea typeface="Calibri"/>
                <a:cs typeface="Times New Roman"/>
              </a:rPr>
              <a:t>ycia system </a:t>
            </a:r>
            <a:r>
              <a:rPr lang="pl-PL" sz="1600" b="1" dirty="0" err="1" smtClean="0">
                <a:latin typeface="Calibri"/>
                <a:ea typeface="Calibri"/>
                <a:cs typeface="Times New Roman"/>
              </a:rPr>
              <a:t>eWUŚ</a:t>
            </a:r>
            <a:r>
              <a:rPr lang="pl-PL" sz="1600" b="1" dirty="0" smtClean="0">
                <a:latin typeface="Calibri"/>
                <a:ea typeface="Calibri"/>
                <a:cs typeface="Times New Roman"/>
              </a:rPr>
              <a:t> wyświetla jako uprawnione </a:t>
            </a:r>
            <a:br>
              <a:rPr lang="pl-PL" sz="1600" b="1" dirty="0" smtClean="0">
                <a:latin typeface="Calibri"/>
                <a:ea typeface="Calibri"/>
                <a:cs typeface="Times New Roman"/>
              </a:rPr>
            </a:br>
            <a:r>
              <a:rPr lang="pl-PL" sz="1600" b="1" dirty="0" smtClean="0">
                <a:latin typeface="Calibri"/>
                <a:ea typeface="Calibri"/>
                <a:cs typeface="Times New Roman"/>
              </a:rPr>
              <a:t>(z komunikatem „DN”). </a:t>
            </a:r>
          </a:p>
          <a:p>
            <a:pPr marL="109537" indent="0" algn="ctr">
              <a:lnSpc>
                <a:spcPts val="2200"/>
              </a:lnSpc>
              <a:spcBef>
                <a:spcPts val="0"/>
              </a:spcBef>
              <a:spcAft>
                <a:spcPts val="0"/>
              </a:spcAft>
              <a:buNone/>
            </a:pPr>
            <a:r>
              <a:rPr lang="pl-PL" sz="1600" b="1" dirty="0" smtClean="0">
                <a:solidFill>
                  <a:srgbClr val="FF0000"/>
                </a:solidFill>
                <a:latin typeface="Calibri"/>
                <a:ea typeface="Calibri"/>
                <a:cs typeface="Times New Roman"/>
              </a:rPr>
              <a:t>Pozostałe osoby </a:t>
            </a:r>
            <a:r>
              <a:rPr lang="pl-PL" sz="1600" b="1" dirty="0">
                <a:solidFill>
                  <a:srgbClr val="FF0000"/>
                </a:solidFill>
                <a:latin typeface="Calibri"/>
                <a:ea typeface="Calibri"/>
                <a:cs typeface="Times New Roman"/>
              </a:rPr>
              <a:t>wymienione w punktach 2</a:t>
            </a:r>
            <a:r>
              <a:rPr lang="pl-PL" sz="1600" b="1" dirty="0" smtClean="0">
                <a:solidFill>
                  <a:srgbClr val="FF0000"/>
                </a:solidFill>
                <a:latin typeface="Calibri"/>
                <a:ea typeface="Calibri"/>
                <a:cs typeface="Times New Roman"/>
              </a:rPr>
              <a:t> - 8</a:t>
            </a:r>
            <a:r>
              <a:rPr lang="pl-PL" sz="1600" b="1" dirty="0">
                <a:solidFill>
                  <a:srgbClr val="FF0000"/>
                </a:solidFill>
                <a:latin typeface="Calibri"/>
                <a:ea typeface="Calibri"/>
                <a:cs typeface="Times New Roman"/>
              </a:rPr>
              <a:t/>
            </a:r>
            <a:br>
              <a:rPr lang="pl-PL" sz="1600" b="1" dirty="0">
                <a:solidFill>
                  <a:srgbClr val="FF0000"/>
                </a:solidFill>
                <a:latin typeface="Calibri"/>
                <a:ea typeface="Calibri"/>
                <a:cs typeface="Times New Roman"/>
              </a:rPr>
            </a:br>
            <a:r>
              <a:rPr lang="pl-PL" sz="1600" b="1" dirty="0">
                <a:solidFill>
                  <a:srgbClr val="FF0000"/>
                </a:solidFill>
                <a:latin typeface="Calibri"/>
                <a:ea typeface="Calibri"/>
                <a:cs typeface="Times New Roman"/>
              </a:rPr>
              <a:t>nie są potwierdzane w systemie </a:t>
            </a:r>
            <a:r>
              <a:rPr lang="pl-PL" sz="1600" b="1" dirty="0" err="1">
                <a:solidFill>
                  <a:srgbClr val="FF0000"/>
                </a:solidFill>
                <a:latin typeface="Calibri"/>
                <a:ea typeface="Calibri"/>
                <a:cs typeface="Times New Roman"/>
              </a:rPr>
              <a:t>eWUŚ</a:t>
            </a:r>
            <a:r>
              <a:rPr lang="pl-PL" sz="1600" b="1" dirty="0">
                <a:solidFill>
                  <a:srgbClr val="FF0000"/>
                </a:solidFill>
                <a:latin typeface="Calibri"/>
                <a:ea typeface="Calibri"/>
                <a:cs typeface="Times New Roman"/>
              </a:rPr>
              <a:t>, ale </a:t>
            </a:r>
            <a:r>
              <a:rPr lang="pl-PL" sz="1600" b="1" u="sng" dirty="0" smtClean="0">
                <a:solidFill>
                  <a:srgbClr val="FF0000"/>
                </a:solidFill>
                <a:latin typeface="Calibri"/>
                <a:ea typeface="Calibri"/>
                <a:cs typeface="Times New Roman"/>
              </a:rPr>
              <a:t>MAJĄ PRAWO</a:t>
            </a:r>
            <a:r>
              <a:rPr lang="pl-PL" sz="1600" b="1" dirty="0" smtClean="0">
                <a:solidFill>
                  <a:srgbClr val="FF0000"/>
                </a:solidFill>
                <a:latin typeface="Calibri"/>
                <a:ea typeface="Calibri"/>
                <a:cs typeface="Times New Roman"/>
              </a:rPr>
              <a:t> do bezpłatnych świadczeń</a:t>
            </a:r>
            <a:r>
              <a:rPr lang="pl-PL" sz="1600" b="1" dirty="0">
                <a:solidFill>
                  <a:srgbClr val="FF0000"/>
                </a:solidFill>
                <a:latin typeface="Calibri"/>
                <a:ea typeface="Calibri"/>
                <a:cs typeface="Times New Roman"/>
              </a:rPr>
              <a:t> </a:t>
            </a:r>
            <a:r>
              <a:rPr lang="pl-PL" sz="1600" b="1" dirty="0" smtClean="0">
                <a:solidFill>
                  <a:srgbClr val="FF0000"/>
                </a:solidFill>
                <a:latin typeface="Calibri"/>
                <a:ea typeface="Calibri"/>
                <a:cs typeface="Times New Roman"/>
              </a:rPr>
              <a:t>(również do zniżkowej recepty!) Powinny </a:t>
            </a:r>
            <a:r>
              <a:rPr lang="pl-PL" sz="1600" b="1" dirty="0">
                <a:solidFill>
                  <a:srgbClr val="FF0000"/>
                </a:solidFill>
                <a:latin typeface="Calibri"/>
                <a:ea typeface="Calibri"/>
                <a:cs typeface="Times New Roman"/>
              </a:rPr>
              <a:t>okazać dokument </a:t>
            </a:r>
            <a:r>
              <a:rPr lang="pl-PL" sz="1600" b="1" dirty="0" smtClean="0">
                <a:solidFill>
                  <a:srgbClr val="FF0000"/>
                </a:solidFill>
                <a:latin typeface="Calibri"/>
                <a:ea typeface="Calibri"/>
                <a:cs typeface="Times New Roman"/>
              </a:rPr>
              <a:t>lub </a:t>
            </a:r>
            <a:r>
              <a:rPr lang="pl-PL" sz="1600" b="1" dirty="0">
                <a:solidFill>
                  <a:srgbClr val="FF0000"/>
                </a:solidFill>
                <a:latin typeface="Calibri"/>
                <a:ea typeface="Calibri"/>
                <a:cs typeface="Times New Roman"/>
              </a:rPr>
              <a:t>złożyć oświadczenie</a:t>
            </a:r>
            <a:r>
              <a:rPr lang="pl-PL" sz="2400" b="1" dirty="0" smtClean="0">
                <a:solidFill>
                  <a:srgbClr val="FF0000"/>
                </a:solidFill>
                <a:latin typeface="Calibri"/>
                <a:ea typeface="Calibri"/>
                <a:cs typeface="Times New Roman"/>
              </a:rPr>
              <a:t>.</a:t>
            </a:r>
          </a:p>
          <a:p>
            <a:pPr marL="109537" indent="0" algn="ctr">
              <a:lnSpc>
                <a:spcPts val="2200"/>
              </a:lnSpc>
              <a:spcBef>
                <a:spcPts val="0"/>
              </a:spcBef>
              <a:spcAft>
                <a:spcPts val="0"/>
              </a:spcAft>
              <a:buNone/>
            </a:pPr>
            <a:endParaRPr lang="pl-PL" sz="1600" b="1" dirty="0" smtClean="0">
              <a:latin typeface="Calibri"/>
              <a:ea typeface="Calibri"/>
              <a:cs typeface="Times New Roman"/>
            </a:endParaRPr>
          </a:p>
          <a:p>
            <a:pPr marL="109537" indent="0" algn="ctr">
              <a:lnSpc>
                <a:spcPts val="2200"/>
              </a:lnSpc>
              <a:spcBef>
                <a:spcPts val="0"/>
              </a:spcBef>
              <a:spcAft>
                <a:spcPts val="0"/>
              </a:spcAft>
              <a:buNone/>
            </a:pPr>
            <a:r>
              <a:rPr lang="pl-PL" sz="1600" b="1" dirty="0" smtClean="0">
                <a:latin typeface="Calibri"/>
                <a:ea typeface="Calibri"/>
                <a:cs typeface="Times New Roman"/>
              </a:rPr>
              <a:t>UWAGA</a:t>
            </a:r>
            <a:r>
              <a:rPr lang="pl-PL" sz="1600" b="1" dirty="0" smtClean="0">
                <a:latin typeface="Calibri"/>
                <a:ea typeface="Calibri"/>
                <a:cs typeface="Times New Roman"/>
              </a:rPr>
              <a:t>: Osoba nieubezpieczona ale uprawniona ma prawo do zgłoszenia do ubezpieczenia przez współmałżonka. Co więcej, ubezpieczony małżonek ma obowiązek zgłosić taką osobę do ubezpieczenia. Proszę podpowiadać pacjentom takie rozwiązanie (nie będą musieli składać oświadczeń).</a:t>
            </a:r>
            <a:endParaRPr lang="pl-PL" sz="16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2925928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just">
              <a:lnSpc>
                <a:spcPct val="115000"/>
              </a:lnSpc>
              <a:spcAft>
                <a:spcPts val="1000"/>
              </a:spcAft>
              <a:buNone/>
            </a:pPr>
            <a:r>
              <a:rPr lang="pl-PL" sz="1600" dirty="0" smtClean="0">
                <a:latin typeface="Calibri"/>
                <a:ea typeface="Calibri"/>
                <a:cs typeface="Times New Roman"/>
              </a:rPr>
              <a:t>Jeżeli </a:t>
            </a:r>
            <a:r>
              <a:rPr lang="pl-PL" sz="1600" dirty="0">
                <a:latin typeface="Calibri"/>
                <a:ea typeface="Calibri"/>
                <a:cs typeface="Times New Roman"/>
              </a:rPr>
              <a:t>NFZ nie potwierdzi poprzez system </a:t>
            </a:r>
            <a:r>
              <a:rPr lang="pl-PL" sz="1600" dirty="0" err="1">
                <a:latin typeface="Calibri"/>
                <a:ea typeface="Calibri"/>
                <a:cs typeface="Times New Roman"/>
              </a:rPr>
              <a:t>eWUŚ</a:t>
            </a:r>
            <a:r>
              <a:rPr lang="pl-PL" sz="1600" dirty="0">
                <a:latin typeface="Calibri"/>
                <a:ea typeface="Calibri"/>
                <a:cs typeface="Times New Roman"/>
              </a:rPr>
              <a:t> uprawnień pacjenta do świadczeń zdrowotnych, a osoba ta </a:t>
            </a:r>
            <a:r>
              <a:rPr lang="pl-PL" sz="1600" u="sng" dirty="0">
                <a:latin typeface="Calibri"/>
                <a:ea typeface="Calibri"/>
                <a:cs typeface="Times New Roman"/>
              </a:rPr>
              <a:t>wie, że ma do nich prawo</a:t>
            </a:r>
            <a:r>
              <a:rPr lang="pl-PL" sz="1600" dirty="0">
                <a:latin typeface="Calibri"/>
                <a:ea typeface="Calibri"/>
                <a:cs typeface="Times New Roman"/>
              </a:rPr>
              <a:t>, może je potwierdzić poprzez: </a:t>
            </a:r>
            <a:endParaRPr lang="pl-PL" sz="1000" dirty="0">
              <a:latin typeface="Calibri"/>
              <a:ea typeface="Calibri"/>
              <a:cs typeface="Times New Roman"/>
            </a:endParaRPr>
          </a:p>
          <a:p>
            <a:pPr marL="109537" indent="0">
              <a:lnSpc>
                <a:spcPct val="115000"/>
              </a:lnSpc>
              <a:spcAft>
                <a:spcPts val="0"/>
              </a:spcAft>
              <a:buNone/>
            </a:pPr>
            <a:r>
              <a:rPr lang="pl-PL" sz="1600" dirty="0" smtClean="0">
                <a:latin typeface="Calibri"/>
                <a:ea typeface="Calibri"/>
                <a:cs typeface="Times New Roman"/>
              </a:rPr>
              <a:t>–  przedstawienie </a:t>
            </a:r>
            <a:r>
              <a:rPr lang="pl-PL" sz="1600" dirty="0">
                <a:latin typeface="Calibri"/>
                <a:ea typeface="Calibri"/>
                <a:cs typeface="Times New Roman"/>
              </a:rPr>
              <a:t>dowodu </a:t>
            </a:r>
            <a:r>
              <a:rPr lang="pl-PL" sz="1600" dirty="0" smtClean="0">
                <a:latin typeface="Calibri"/>
                <a:ea typeface="Calibri"/>
                <a:cs typeface="Times New Roman"/>
              </a:rPr>
              <a:t>ubezpieczenia lub dokumentu o uprawnieniu</a:t>
            </a:r>
          </a:p>
          <a:p>
            <a:pPr marL="109537" indent="0">
              <a:lnSpc>
                <a:spcPct val="115000"/>
              </a:lnSpc>
              <a:spcAft>
                <a:spcPts val="0"/>
              </a:spcAft>
              <a:buNone/>
            </a:pPr>
            <a:r>
              <a:rPr lang="pl-PL" sz="1600" dirty="0" smtClean="0">
                <a:latin typeface="Calibri"/>
                <a:ea typeface="Calibri"/>
                <a:cs typeface="Times New Roman"/>
              </a:rPr>
              <a:t>    albo</a:t>
            </a:r>
          </a:p>
          <a:p>
            <a:pPr marL="109537" indent="0">
              <a:lnSpc>
                <a:spcPct val="115000"/>
              </a:lnSpc>
              <a:spcAft>
                <a:spcPts val="0"/>
              </a:spcAft>
              <a:buNone/>
            </a:pPr>
            <a:r>
              <a:rPr lang="pl-PL" sz="1600" dirty="0" smtClean="0">
                <a:latin typeface="Calibri"/>
                <a:ea typeface="Calibri"/>
                <a:cs typeface="Times New Roman"/>
              </a:rPr>
              <a:t>–  </a:t>
            </a:r>
            <a:r>
              <a:rPr lang="pl-PL" sz="1600" dirty="0">
                <a:latin typeface="Calibri"/>
                <a:ea typeface="Calibri"/>
                <a:cs typeface="Times New Roman"/>
              </a:rPr>
              <a:t>złożenie pisemnego oświadczenia o przysługującym mu prawie do świadczeń </a:t>
            </a:r>
            <a:br>
              <a:rPr lang="pl-PL" sz="1600" dirty="0">
                <a:latin typeface="Calibri"/>
                <a:ea typeface="Calibri"/>
                <a:cs typeface="Times New Roman"/>
              </a:rPr>
            </a:br>
            <a:r>
              <a:rPr lang="pl-PL" sz="1600" dirty="0" smtClean="0">
                <a:latin typeface="Calibri"/>
                <a:ea typeface="Calibri"/>
                <a:cs typeface="Times New Roman"/>
              </a:rPr>
              <a:t>    (</a:t>
            </a:r>
            <a:r>
              <a:rPr lang="pl-PL" sz="1600" dirty="0">
                <a:latin typeface="Calibri"/>
                <a:ea typeface="Calibri"/>
                <a:cs typeface="Times New Roman"/>
              </a:rPr>
              <a:t>na druku opracowanym przez Ministerstwo Zdrowia). </a:t>
            </a:r>
            <a:endParaRPr lang="pl-PL" sz="1000" dirty="0">
              <a:latin typeface="Calibri"/>
              <a:ea typeface="Calibri"/>
              <a:cs typeface="Times New Roman"/>
            </a:endParaRPr>
          </a:p>
          <a:p>
            <a:pPr marL="109537" indent="0" algn="just">
              <a:lnSpc>
                <a:spcPct val="115000"/>
              </a:lnSpc>
              <a:spcAft>
                <a:spcPts val="1000"/>
              </a:spcAft>
              <a:buNone/>
            </a:pPr>
            <a:r>
              <a:rPr lang="pl-PL" sz="1600" dirty="0" smtClean="0">
                <a:latin typeface="Calibri"/>
                <a:ea typeface="Calibri"/>
                <a:cs typeface="Times New Roman"/>
              </a:rPr>
              <a:t>Przepisy </a:t>
            </a:r>
            <a:r>
              <a:rPr lang="pl-PL" sz="1600" b="1" dirty="0">
                <a:solidFill>
                  <a:srgbClr val="FF0000"/>
                </a:solidFill>
                <a:latin typeface="Calibri"/>
                <a:ea typeface="Calibri"/>
                <a:cs typeface="Times New Roman"/>
              </a:rPr>
              <a:t>art. 50</a:t>
            </a:r>
            <a:r>
              <a:rPr lang="pl-PL" sz="1600" dirty="0">
                <a:solidFill>
                  <a:srgbClr val="FF0000"/>
                </a:solidFill>
                <a:latin typeface="Calibri"/>
                <a:ea typeface="Calibri"/>
                <a:cs typeface="Times New Roman"/>
              </a:rPr>
              <a:t> </a:t>
            </a:r>
            <a:r>
              <a:rPr lang="pl-PL" sz="1600" dirty="0">
                <a:latin typeface="Calibri"/>
                <a:ea typeface="Calibri"/>
                <a:cs typeface="Times New Roman"/>
              </a:rPr>
              <a:t>ustawy gwarantują Świadczeniodawcom refundację przez NFZ kosztów leczenia pacjentów </a:t>
            </a:r>
            <a:r>
              <a:rPr lang="pl-PL" sz="1600" b="1" dirty="0">
                <a:latin typeface="Calibri"/>
                <a:ea typeface="Calibri"/>
                <a:cs typeface="Times New Roman"/>
              </a:rPr>
              <a:t>we wszystkich 3 przypadkach</a:t>
            </a:r>
            <a:r>
              <a:rPr lang="pl-PL" sz="1600" dirty="0">
                <a:latin typeface="Calibri"/>
                <a:ea typeface="Calibri"/>
                <a:cs typeface="Times New Roman"/>
              </a:rPr>
              <a:t>:</a:t>
            </a:r>
            <a:endParaRPr lang="pl-PL" sz="1000" dirty="0">
              <a:latin typeface="Calibri"/>
              <a:ea typeface="Calibri"/>
              <a:cs typeface="Times New Roman"/>
            </a:endParaRPr>
          </a:p>
          <a:p>
            <a:pPr marL="520700" indent="0">
              <a:lnSpc>
                <a:spcPct val="115000"/>
              </a:lnSpc>
              <a:spcAft>
                <a:spcPts val="0"/>
              </a:spcAft>
              <a:buNone/>
            </a:pPr>
            <a:r>
              <a:rPr lang="pl-PL" sz="1600" dirty="0" smtClean="0">
                <a:latin typeface="Calibri"/>
                <a:ea typeface="Calibri"/>
                <a:cs typeface="Times New Roman"/>
              </a:rPr>
              <a:t>- jeżeli </a:t>
            </a:r>
            <a:r>
              <a:rPr lang="pl-PL" sz="1600" dirty="0">
                <a:latin typeface="Calibri"/>
                <a:ea typeface="Calibri"/>
                <a:cs typeface="Times New Roman"/>
              </a:rPr>
              <a:t>system </a:t>
            </a:r>
            <a:r>
              <a:rPr lang="pl-PL" sz="1600" b="1" dirty="0" err="1">
                <a:latin typeface="Calibri"/>
                <a:ea typeface="Calibri"/>
                <a:cs typeface="Times New Roman"/>
              </a:rPr>
              <a:t>eWUŚ</a:t>
            </a:r>
            <a:r>
              <a:rPr lang="pl-PL" sz="1600" dirty="0">
                <a:latin typeface="Calibri"/>
                <a:ea typeface="Calibri"/>
                <a:cs typeface="Times New Roman"/>
              </a:rPr>
              <a:t> potwierdzi uprawnienia pacjenta do świadczeń zdrowotnych,</a:t>
            </a:r>
            <a:endParaRPr lang="pl-PL" sz="1000" dirty="0">
              <a:latin typeface="Calibri"/>
              <a:ea typeface="Calibri"/>
              <a:cs typeface="Times New Roman"/>
            </a:endParaRPr>
          </a:p>
          <a:p>
            <a:pPr marL="520700" indent="0">
              <a:lnSpc>
                <a:spcPct val="115000"/>
              </a:lnSpc>
              <a:spcAft>
                <a:spcPts val="0"/>
              </a:spcAft>
              <a:buNone/>
            </a:pPr>
            <a:r>
              <a:rPr lang="pl-PL" sz="1600" dirty="0">
                <a:latin typeface="Calibri"/>
                <a:ea typeface="Calibri"/>
                <a:cs typeface="Times New Roman"/>
              </a:rPr>
              <a:t>- jeżeli pacjent przedstawi poprawny </a:t>
            </a:r>
            <a:r>
              <a:rPr lang="pl-PL" sz="1600" b="1" dirty="0">
                <a:latin typeface="Calibri"/>
                <a:ea typeface="Calibri"/>
                <a:cs typeface="Times New Roman"/>
              </a:rPr>
              <a:t>dowód</a:t>
            </a:r>
            <a:r>
              <a:rPr lang="pl-PL" sz="1600" dirty="0">
                <a:latin typeface="Calibri"/>
                <a:ea typeface="Calibri"/>
                <a:cs typeface="Times New Roman"/>
              </a:rPr>
              <a:t> ubezpieczenia,</a:t>
            </a:r>
            <a:endParaRPr lang="pl-PL" sz="1000" dirty="0">
              <a:latin typeface="Calibri"/>
              <a:ea typeface="Calibri"/>
              <a:cs typeface="Times New Roman"/>
            </a:endParaRPr>
          </a:p>
          <a:p>
            <a:pPr marL="520700" indent="0">
              <a:lnSpc>
                <a:spcPct val="115000"/>
              </a:lnSpc>
              <a:spcAft>
                <a:spcPts val="0"/>
              </a:spcAft>
              <a:buNone/>
            </a:pPr>
            <a:r>
              <a:rPr lang="pl-PL" sz="1600" dirty="0">
                <a:latin typeface="Calibri"/>
                <a:ea typeface="Calibri"/>
                <a:cs typeface="Times New Roman"/>
              </a:rPr>
              <a:t>- jeżeli pacjent złoży pisemne </a:t>
            </a:r>
            <a:r>
              <a:rPr lang="pl-PL" sz="1600" b="1" dirty="0">
                <a:latin typeface="Calibri"/>
                <a:ea typeface="Calibri"/>
                <a:cs typeface="Times New Roman"/>
              </a:rPr>
              <a:t>oświadczenie</a:t>
            </a:r>
            <a:r>
              <a:rPr lang="pl-PL" sz="1600" dirty="0">
                <a:latin typeface="Calibri"/>
                <a:ea typeface="Calibri"/>
                <a:cs typeface="Times New Roman"/>
              </a:rPr>
              <a:t> o posiadanym uprawnieniu do świadczeń </a:t>
            </a:r>
            <a:r>
              <a:rPr lang="pl-PL" sz="1600" dirty="0" smtClean="0">
                <a:latin typeface="Calibri"/>
                <a:ea typeface="Calibri"/>
                <a:cs typeface="Times New Roman"/>
              </a:rPr>
              <a:t>– </a:t>
            </a:r>
            <a:br>
              <a:rPr lang="pl-PL" sz="1600" dirty="0" smtClean="0">
                <a:latin typeface="Calibri"/>
                <a:ea typeface="Calibri"/>
                <a:cs typeface="Times New Roman"/>
              </a:rPr>
            </a:br>
            <a:r>
              <a:rPr lang="pl-PL" sz="1600" dirty="0" smtClean="0">
                <a:latin typeface="Calibri"/>
                <a:ea typeface="Calibri"/>
                <a:cs typeface="Times New Roman"/>
              </a:rPr>
              <a:t>  według </a:t>
            </a:r>
            <a:r>
              <a:rPr lang="pl-PL" sz="1600" dirty="0">
                <a:latin typeface="Calibri"/>
                <a:ea typeface="Calibri"/>
                <a:cs typeface="Times New Roman"/>
              </a:rPr>
              <a:t>wzoru obowiązującego od 1 stycznia 2013 roku.</a:t>
            </a:r>
            <a:endParaRPr lang="pl-PL" sz="1000" dirty="0">
              <a:latin typeface="Calibri"/>
              <a:ea typeface="Calibri"/>
              <a:cs typeface="Times New Roman"/>
            </a:endParaRPr>
          </a:p>
          <a:p>
            <a:pPr marL="109537" lvl="0" indent="0">
              <a:spcBef>
                <a:spcPts val="1200"/>
              </a:spcBef>
              <a:buNone/>
            </a:pPr>
            <a:r>
              <a:rPr lang="pl-PL" sz="1600" b="1" dirty="0" smtClean="0">
                <a:solidFill>
                  <a:srgbClr val="FF0000"/>
                </a:solidFill>
              </a:rPr>
              <a:t>WSZYSTKIE TRZY SPOSOBY POTWIERDZANIA UPRAWNIEŃ SĄ RÓWNOPRAWNE.</a:t>
            </a:r>
            <a:endParaRPr lang="pl-PL" sz="1600" b="1" dirty="0" smtClean="0">
              <a:solidFill>
                <a:srgbClr val="FF0000"/>
              </a:solidFill>
            </a:endParaRPr>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396105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zawartości 2"/>
          <p:cNvSpPr>
            <a:spLocks noGrp="1"/>
          </p:cNvSpPr>
          <p:nvPr>
            <p:ph idx="1"/>
          </p:nvPr>
        </p:nvSpPr>
        <p:spPr>
          <a:xfrm>
            <a:off x="428596" y="1196752"/>
            <a:ext cx="8229600" cy="4680520"/>
          </a:xfrm>
        </p:spPr>
        <p:txBody>
          <a:bodyPr/>
          <a:lstStyle/>
          <a:p>
            <a:pPr marL="109537" indent="0" algn="ctr">
              <a:lnSpc>
                <a:spcPct val="115000"/>
              </a:lnSpc>
              <a:spcAft>
                <a:spcPts val="1000"/>
              </a:spcAft>
              <a:buNone/>
            </a:pPr>
            <a:r>
              <a:rPr lang="pl-PL" sz="2000" b="1" dirty="0" smtClean="0">
                <a:solidFill>
                  <a:srgbClr val="0070C0"/>
                </a:solidFill>
                <a:latin typeface="Calibri"/>
                <a:ea typeface="Calibri"/>
                <a:cs typeface="Times New Roman"/>
              </a:rPr>
              <a:t>e-WUŚ  </a:t>
            </a:r>
            <a:r>
              <a:rPr lang="pl-PL" sz="2000" b="1" dirty="0">
                <a:solidFill>
                  <a:srgbClr val="0070C0"/>
                </a:solidFill>
                <a:latin typeface="Calibri"/>
                <a:ea typeface="Calibri"/>
                <a:cs typeface="Times New Roman"/>
              </a:rPr>
              <a:t>a  UNIA EUROPEJSKA</a:t>
            </a:r>
            <a:endParaRPr lang="pl-PL" sz="2000" dirty="0">
              <a:latin typeface="Calibri"/>
              <a:ea typeface="Calibri"/>
              <a:cs typeface="Times New Roman"/>
            </a:endParaRPr>
          </a:p>
          <a:p>
            <a:pPr marL="109537" indent="0" algn="just">
              <a:lnSpc>
                <a:spcPct val="115000"/>
              </a:lnSpc>
              <a:spcBef>
                <a:spcPts val="1200"/>
              </a:spcBef>
              <a:spcAft>
                <a:spcPts val="1000"/>
              </a:spcAft>
              <a:buNone/>
            </a:pPr>
            <a:r>
              <a:rPr lang="pl-PL" sz="1600" b="1" dirty="0" smtClean="0">
                <a:solidFill>
                  <a:srgbClr val="0070C0"/>
                </a:solidFill>
                <a:latin typeface="Calibri"/>
                <a:ea typeface="Calibri"/>
                <a:cs typeface="Times New Roman"/>
              </a:rPr>
              <a:t>UWAGA</a:t>
            </a:r>
            <a:r>
              <a:rPr lang="pl-PL" sz="1600" b="1" dirty="0">
                <a:solidFill>
                  <a:srgbClr val="0070C0"/>
                </a:solidFill>
                <a:latin typeface="Calibri"/>
                <a:ea typeface="Calibri"/>
                <a:cs typeface="Times New Roman"/>
              </a:rPr>
              <a:t>: System e-WUŚ </a:t>
            </a:r>
            <a:r>
              <a:rPr lang="pl-PL" sz="1600" b="1" dirty="0" smtClean="0">
                <a:solidFill>
                  <a:srgbClr val="0070C0"/>
                </a:solidFill>
                <a:latin typeface="Calibri"/>
                <a:ea typeface="Calibri"/>
                <a:cs typeface="Times New Roman"/>
              </a:rPr>
              <a:t>w ogóle nie </a:t>
            </a:r>
            <a:r>
              <a:rPr lang="pl-PL" sz="1600" b="1" dirty="0">
                <a:solidFill>
                  <a:srgbClr val="0070C0"/>
                </a:solidFill>
                <a:latin typeface="Calibri"/>
                <a:ea typeface="Calibri"/>
                <a:cs typeface="Times New Roman"/>
              </a:rPr>
              <a:t>służy do potwierdzania uprawnień osób ubezpieczonych w innych państwach Unii Europejskiej lub Europejskiego Obszaru Gospodarczego. </a:t>
            </a:r>
            <a:r>
              <a:rPr lang="pl-PL" sz="1600" b="1" dirty="0" smtClean="0">
                <a:solidFill>
                  <a:srgbClr val="0070C0"/>
                </a:solidFill>
                <a:latin typeface="Calibri"/>
                <a:ea typeface="Calibri"/>
                <a:cs typeface="Times New Roman"/>
              </a:rPr>
              <a:t>Osoby te nie powinny być sprawdzane w e-WUŚ (mają się „świecić na czerwono”) ani tym bardziej nie należy </a:t>
            </a:r>
            <a:r>
              <a:rPr lang="pl-PL" sz="1600" b="1" dirty="0" smtClean="0">
                <a:solidFill>
                  <a:srgbClr val="0070C0"/>
                </a:solidFill>
                <a:latin typeface="Calibri"/>
                <a:ea typeface="Calibri"/>
                <a:cs typeface="Times New Roman"/>
              </a:rPr>
              <a:t>od nich żądać dowodu ubezpieczenia w Polsce ani </a:t>
            </a:r>
            <a:r>
              <a:rPr lang="pl-PL" sz="1600" b="1" dirty="0" smtClean="0">
                <a:solidFill>
                  <a:srgbClr val="0070C0"/>
                </a:solidFill>
                <a:latin typeface="Calibri"/>
                <a:ea typeface="Calibri"/>
                <a:cs typeface="Times New Roman"/>
              </a:rPr>
              <a:t>dawać do wypełnienia oświadczenia, ponieważ </a:t>
            </a:r>
            <a:r>
              <a:rPr lang="pl-PL" sz="1600" b="1" dirty="0" smtClean="0">
                <a:solidFill>
                  <a:srgbClr val="FF0000"/>
                </a:solidFill>
                <a:latin typeface="Calibri"/>
                <a:ea typeface="Calibri"/>
                <a:cs typeface="Times New Roman"/>
              </a:rPr>
              <a:t>NIE SĄ ONE UBEZPIECZONE W POLSCE I NIE MOGĄ PODPISYWAĆ SIĘ POD NIEPRAWDĄ.</a:t>
            </a:r>
            <a:endParaRPr lang="pl-PL" sz="1600" dirty="0">
              <a:solidFill>
                <a:srgbClr val="FF0000"/>
              </a:solidFill>
              <a:latin typeface="Calibri"/>
              <a:ea typeface="Calibri"/>
              <a:cs typeface="Times New Roman"/>
            </a:endParaRPr>
          </a:p>
          <a:p>
            <a:pPr marL="109537" indent="0" algn="just">
              <a:lnSpc>
                <a:spcPct val="115000"/>
              </a:lnSpc>
              <a:spcAft>
                <a:spcPts val="1000"/>
              </a:spcAft>
              <a:buNone/>
            </a:pPr>
            <a:r>
              <a:rPr lang="pl-PL" sz="1600" b="1" dirty="0">
                <a:solidFill>
                  <a:srgbClr val="0070C0"/>
                </a:solidFill>
                <a:latin typeface="Calibri"/>
                <a:ea typeface="Calibri"/>
                <a:cs typeface="Times New Roman"/>
              </a:rPr>
              <a:t>Osoby te opłacają składki w innym </a:t>
            </a:r>
            <a:r>
              <a:rPr lang="pl-PL" sz="1600" b="1" dirty="0" smtClean="0">
                <a:solidFill>
                  <a:srgbClr val="0070C0"/>
                </a:solidFill>
                <a:latin typeface="Calibri"/>
                <a:ea typeface="Calibri"/>
                <a:cs typeface="Times New Roman"/>
              </a:rPr>
              <a:t>niż Polska kraju UE/EOG, </a:t>
            </a:r>
            <a:r>
              <a:rPr lang="pl-PL" sz="1600" b="1" dirty="0">
                <a:solidFill>
                  <a:srgbClr val="0070C0"/>
                </a:solidFill>
                <a:latin typeface="Calibri"/>
                <a:ea typeface="Calibri"/>
                <a:cs typeface="Times New Roman"/>
              </a:rPr>
              <a:t>natomiast przebywając </a:t>
            </a:r>
            <a:r>
              <a:rPr lang="pl-PL" sz="1600" b="1" dirty="0" smtClean="0">
                <a:solidFill>
                  <a:srgbClr val="0070C0"/>
                </a:solidFill>
                <a:latin typeface="Calibri"/>
                <a:ea typeface="Calibri"/>
                <a:cs typeface="Times New Roman"/>
              </a:rPr>
              <a:t>w </a:t>
            </a:r>
            <a:r>
              <a:rPr lang="pl-PL" sz="1600" b="1" dirty="0">
                <a:solidFill>
                  <a:srgbClr val="0070C0"/>
                </a:solidFill>
                <a:latin typeface="Calibri"/>
                <a:ea typeface="Calibri"/>
                <a:cs typeface="Times New Roman"/>
              </a:rPr>
              <a:t>Polsce mogą skorzystać </a:t>
            </a:r>
            <a:r>
              <a:rPr lang="pl-PL" sz="1600" b="1" dirty="0" smtClean="0">
                <a:solidFill>
                  <a:srgbClr val="0070C0"/>
                </a:solidFill>
                <a:latin typeface="Calibri"/>
                <a:ea typeface="Calibri"/>
                <a:cs typeface="Times New Roman"/>
              </a:rPr>
              <a:t>z pomocy </a:t>
            </a:r>
            <a:r>
              <a:rPr lang="pl-PL" sz="1600" b="1" dirty="0">
                <a:solidFill>
                  <a:srgbClr val="0070C0"/>
                </a:solidFill>
                <a:latin typeface="Calibri"/>
                <a:ea typeface="Calibri"/>
                <a:cs typeface="Times New Roman"/>
              </a:rPr>
              <a:t>medycznej w trybie nagłym </a:t>
            </a:r>
            <a:r>
              <a:rPr lang="pl-PL" sz="1600" b="1" dirty="0" smtClean="0">
                <a:solidFill>
                  <a:srgbClr val="0070C0"/>
                </a:solidFill>
                <a:latin typeface="Calibri"/>
                <a:ea typeface="Calibri"/>
                <a:cs typeface="Times New Roman"/>
              </a:rPr>
              <a:t>i </a:t>
            </a:r>
            <a:r>
              <a:rPr lang="pl-PL" sz="1600" b="1" dirty="0">
                <a:solidFill>
                  <a:srgbClr val="0070C0"/>
                </a:solidFill>
                <a:latin typeface="Calibri"/>
                <a:ea typeface="Calibri"/>
                <a:cs typeface="Times New Roman"/>
              </a:rPr>
              <a:t>w zakresie niezbędnym na podstawie Europejskiej Karty Ubezpieczenia Zdrowotnego, wydanej przez zagraniczną instytucję </a:t>
            </a:r>
            <a:r>
              <a:rPr lang="pl-PL" sz="1600" b="1" dirty="0" err="1" smtClean="0">
                <a:solidFill>
                  <a:srgbClr val="0070C0"/>
                </a:solidFill>
                <a:latin typeface="Calibri"/>
                <a:ea typeface="Calibri"/>
                <a:cs typeface="Times New Roman"/>
              </a:rPr>
              <a:t>ubezpie-czenia</a:t>
            </a:r>
            <a:r>
              <a:rPr lang="pl-PL" sz="1600" b="1" dirty="0" smtClean="0">
                <a:solidFill>
                  <a:srgbClr val="0070C0"/>
                </a:solidFill>
                <a:latin typeface="Calibri"/>
                <a:ea typeface="Calibri"/>
                <a:cs typeface="Times New Roman"/>
              </a:rPr>
              <a:t> </a:t>
            </a:r>
            <a:r>
              <a:rPr lang="pl-PL" sz="1600" b="1" dirty="0">
                <a:solidFill>
                  <a:srgbClr val="0070C0"/>
                </a:solidFill>
                <a:latin typeface="Calibri"/>
                <a:ea typeface="Calibri"/>
                <a:cs typeface="Times New Roman"/>
              </a:rPr>
              <a:t>zdrowotnego</a:t>
            </a:r>
            <a:r>
              <a:rPr lang="pl-PL" sz="1600" b="1" dirty="0" smtClean="0">
                <a:solidFill>
                  <a:srgbClr val="0070C0"/>
                </a:solidFill>
                <a:latin typeface="Calibri"/>
                <a:ea typeface="Calibri"/>
                <a:cs typeface="Times New Roman"/>
              </a:rPr>
              <a:t>.</a:t>
            </a:r>
          </a:p>
          <a:p>
            <a:pPr marL="109537" indent="0" algn="just">
              <a:lnSpc>
                <a:spcPct val="115000"/>
              </a:lnSpc>
              <a:spcAft>
                <a:spcPts val="1000"/>
              </a:spcAft>
              <a:buNone/>
            </a:pPr>
            <a:r>
              <a:rPr lang="pl-PL" sz="1600" b="1" dirty="0" smtClean="0">
                <a:solidFill>
                  <a:srgbClr val="0070C0"/>
                </a:solidFill>
                <a:latin typeface="Calibri"/>
                <a:ea typeface="Calibri"/>
                <a:cs typeface="Times New Roman"/>
              </a:rPr>
              <a:t>Świadczeniodawca rozlicza koszty udzielonych świadczeń z NFZ (Wydział Spraw </a:t>
            </a:r>
            <a:r>
              <a:rPr lang="pl-PL" sz="1600" b="1" dirty="0" err="1" smtClean="0">
                <a:solidFill>
                  <a:srgbClr val="0070C0"/>
                </a:solidFill>
                <a:latin typeface="Calibri"/>
                <a:ea typeface="Calibri"/>
                <a:cs typeface="Times New Roman"/>
              </a:rPr>
              <a:t>Międzynaro-dowych</a:t>
            </a:r>
            <a:r>
              <a:rPr lang="pl-PL" sz="1600" b="1" dirty="0" smtClean="0">
                <a:solidFill>
                  <a:srgbClr val="0070C0"/>
                </a:solidFill>
                <a:latin typeface="Calibri"/>
                <a:ea typeface="Calibri"/>
                <a:cs typeface="Times New Roman"/>
              </a:rPr>
              <a:t>) na zasadach obowiązujących od czasu wstąpienia Polski do Unii Europejskiej</a:t>
            </a:r>
            <a:r>
              <a:rPr lang="pl-PL" sz="1600" b="1" dirty="0" smtClean="0">
                <a:solidFill>
                  <a:srgbClr val="0070C0"/>
                </a:solidFill>
                <a:latin typeface="Calibri"/>
                <a:ea typeface="Calibri"/>
                <a:cs typeface="Times New Roman"/>
              </a:rPr>
              <a:t>.</a:t>
            </a:r>
          </a:p>
          <a:p>
            <a:pPr marL="109537" indent="0" algn="just">
              <a:lnSpc>
                <a:spcPct val="115000"/>
              </a:lnSpc>
              <a:spcAft>
                <a:spcPts val="1000"/>
              </a:spcAft>
              <a:buNone/>
            </a:pPr>
            <a:r>
              <a:rPr lang="pl-PL" sz="1600" b="1" dirty="0">
                <a:solidFill>
                  <a:srgbClr val="0070C0"/>
                </a:solidFill>
                <a:latin typeface="Calibri"/>
                <a:ea typeface="Calibri"/>
                <a:cs typeface="Times New Roman"/>
              </a:rPr>
              <a:t> </a:t>
            </a:r>
            <a:endParaRPr lang="pl-PL" sz="900" dirty="0">
              <a:latin typeface="Calibri"/>
              <a:ea typeface="Calibri"/>
              <a:cs typeface="Times New Roman"/>
            </a:endParaRPr>
          </a:p>
          <a:p>
            <a:pPr marL="109537" lvl="0" indent="0">
              <a:buNone/>
            </a:pPr>
            <a:endParaRPr lang="pl-PL" sz="2000" dirty="0" smtClean="0"/>
          </a:p>
          <a:p>
            <a:pPr lvl="0">
              <a:buFont typeface="Wingdings" pitchFamily="2" charset="2"/>
              <a:buChar char="Ø"/>
            </a:pPr>
            <a:endParaRPr lang="pl-PL" sz="1600" dirty="0" smtClean="0"/>
          </a:p>
          <a:p>
            <a:pPr lvl="0">
              <a:buFont typeface="Wingdings" pitchFamily="2" charset="2"/>
              <a:buChar char="Ø"/>
            </a:pPr>
            <a:endParaRPr lang="pl-PL" sz="1600" dirty="0" smtClean="0"/>
          </a:p>
          <a:p>
            <a:pPr lvl="0">
              <a:buNone/>
            </a:pPr>
            <a:endParaRPr lang="pl-PL" sz="1600" dirty="0" smtClean="0"/>
          </a:p>
          <a:p>
            <a:pPr lvl="0" indent="-9525">
              <a:buNone/>
            </a:pPr>
            <a:endParaRPr lang="pl-PL" dirty="0" smtClean="0">
              <a:solidFill>
                <a:srgbClr val="FF0000"/>
              </a:solidFill>
            </a:endParaRPr>
          </a:p>
          <a:p>
            <a:pPr eaLnBrk="1" hangingPunct="1">
              <a:buFont typeface="Wingdings" pitchFamily="2" charset="2"/>
              <a:buChar char="Ø"/>
            </a:pPr>
            <a:endParaRPr lang="pl-PL" dirty="0" smtClean="0"/>
          </a:p>
        </p:txBody>
      </p:sp>
      <p:sp>
        <p:nvSpPr>
          <p:cNvPr id="2" name="Tytuł 1"/>
          <p:cNvSpPr>
            <a:spLocks noGrp="1"/>
          </p:cNvSpPr>
          <p:nvPr>
            <p:ph type="title"/>
          </p:nvPr>
        </p:nvSpPr>
        <p:spPr>
          <a:xfrm>
            <a:off x="2214546" y="274638"/>
            <a:ext cx="6472254" cy="562074"/>
          </a:xfrm>
        </p:spPr>
        <p:txBody>
          <a:bodyPr>
            <a:normAutofit fontScale="90000"/>
          </a:bodyPr>
          <a:lstStyle/>
          <a:p>
            <a:pPr eaLnBrk="1" fontAlgn="auto" hangingPunct="1">
              <a:spcAft>
                <a:spcPts val="0"/>
              </a:spcAft>
              <a:defRPr/>
            </a:pPr>
            <a:r>
              <a:rPr lang="pl-PL" sz="1600" dirty="0" smtClean="0"/>
              <a:t/>
            </a:r>
            <a:br>
              <a:rPr lang="pl-PL" sz="1600" dirty="0" smtClean="0"/>
            </a:br>
            <a:endParaRPr lang="pl-PL" sz="1600" dirty="0"/>
          </a:p>
        </p:txBody>
      </p:sp>
      <p:pic>
        <p:nvPicPr>
          <p:cNvPr id="15363" name="Obraz 3" descr="nfz_logo_C_kolor.png"/>
          <p:cNvPicPr>
            <a:picLocks noChangeAspect="1"/>
          </p:cNvPicPr>
          <p:nvPr/>
        </p:nvPicPr>
        <p:blipFill>
          <a:blip r:embed="rId3" cstate="print"/>
          <a:srcRect/>
          <a:stretch>
            <a:fillRect/>
          </a:stretch>
        </p:blipFill>
        <p:spPr bwMode="auto">
          <a:xfrm>
            <a:off x="428596" y="214290"/>
            <a:ext cx="1728787" cy="866775"/>
          </a:xfrm>
          <a:prstGeom prst="rect">
            <a:avLst/>
          </a:prstGeom>
          <a:noFill/>
          <a:ln w="9525">
            <a:noFill/>
            <a:miter lim="800000"/>
            <a:headEnd/>
            <a:tailEnd/>
          </a:ln>
        </p:spPr>
      </p:pic>
    </p:spTree>
    <p:extLst>
      <p:ext uri="{BB962C8B-B14F-4D97-AF65-F5344CB8AC3E}">
        <p14:creationId xmlns:p14="http://schemas.microsoft.com/office/powerpoint/2010/main" val="24350193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Elementarny">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lementarny">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2.xml><?xml version="1.0" encoding="utf-8"?>
<a:themeOverride xmlns:a="http://schemas.openxmlformats.org/drawingml/2006/main">
  <a:clrScheme name="Elementarny">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3.xml><?xml version="1.0" encoding="utf-8"?>
<a:themeOverride xmlns:a="http://schemas.openxmlformats.org/drawingml/2006/main">
  <a:clrScheme name="Elementarny">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4.xml><?xml version="1.0" encoding="utf-8"?>
<a:themeOverride xmlns:a="http://schemas.openxmlformats.org/drawingml/2006/main">
  <a:clrScheme name="Elementarny">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Concourse</Template>
  <TotalTime>1308</TotalTime>
  <Words>1065</Words>
  <Application>Microsoft Office PowerPoint</Application>
  <PresentationFormat>Pokaz na ekranie (4:3)</PresentationFormat>
  <Paragraphs>204</Paragraphs>
  <Slides>16</Slides>
  <Notes>11</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Hol</vt:lpstr>
      <vt:lpstr>UBEZPIECZENI I UPRAWNIENI – PODSTAWY PRAWNE</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eWUŚ elektroniczna Weryfikacja Uprawnień Świad</dc:title>
  <dc:creator>K.Kurc</dc:creator>
  <cp:lastModifiedBy>Małecka Elżbieta</cp:lastModifiedBy>
  <cp:revision>154</cp:revision>
  <cp:lastPrinted>2014-05-28T08:37:07Z</cp:lastPrinted>
  <dcterms:created xsi:type="dcterms:W3CDTF">2012-11-28T22:55:42Z</dcterms:created>
  <dcterms:modified xsi:type="dcterms:W3CDTF">2014-05-30T10:29:59Z</dcterms:modified>
</cp:coreProperties>
</file>