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notesMasterIdLst>
    <p:notesMasterId r:id="rId22"/>
  </p:notesMasterIdLst>
  <p:sldIdLst>
    <p:sldId id="256" r:id="rId2"/>
    <p:sldId id="296" r:id="rId3"/>
    <p:sldId id="278" r:id="rId4"/>
    <p:sldId id="279" r:id="rId5"/>
    <p:sldId id="297" r:id="rId6"/>
    <p:sldId id="310" r:id="rId7"/>
    <p:sldId id="298" r:id="rId8"/>
    <p:sldId id="299" r:id="rId9"/>
    <p:sldId id="311" r:id="rId10"/>
    <p:sldId id="301" r:id="rId11"/>
    <p:sldId id="312" r:id="rId12"/>
    <p:sldId id="300" r:id="rId13"/>
    <p:sldId id="302" r:id="rId14"/>
    <p:sldId id="303" r:id="rId15"/>
    <p:sldId id="313" r:id="rId16"/>
    <p:sldId id="304" r:id="rId17"/>
    <p:sldId id="306" r:id="rId18"/>
    <p:sldId id="307" r:id="rId19"/>
    <p:sldId id="308" r:id="rId20"/>
    <p:sldId id="309" r:id="rId21"/>
  </p:sldIdLst>
  <p:sldSz cx="9144000" cy="6858000" type="screen4x3"/>
  <p:notesSz cx="6784975" cy="9856788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1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9" d="100"/>
          <a:sy n="69" d="100"/>
        </p:scale>
        <p:origin x="-2790" y="-108"/>
      </p:cViewPr>
      <p:guideLst>
        <p:guide orient="horz" pos="3105"/>
        <p:guide pos="21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0156" cy="49283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43249" y="0"/>
            <a:ext cx="2940156" cy="49283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493471F-EEED-4863-80C7-0860DB960B6E}" type="datetimeFigureOut">
              <a:rPr lang="pl-PL"/>
              <a:pPr>
                <a:defRPr/>
              </a:pPr>
              <a:t>2014-05-29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928688" y="739775"/>
            <a:ext cx="4927600" cy="36957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l-PL" noProof="0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8498" y="4681974"/>
            <a:ext cx="5427980" cy="443555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noProof="0" smtClean="0"/>
              <a:t>Kliknij, aby edytować style wzorca tekstu</a:t>
            </a:r>
          </a:p>
          <a:p>
            <a:pPr lvl="1"/>
            <a:r>
              <a:rPr lang="pl-PL" noProof="0" smtClean="0"/>
              <a:t>Drugi poziom</a:t>
            </a:r>
          </a:p>
          <a:p>
            <a:pPr lvl="2"/>
            <a:r>
              <a:rPr lang="pl-PL" noProof="0" smtClean="0"/>
              <a:t>Trzeci poziom</a:t>
            </a:r>
          </a:p>
          <a:p>
            <a:pPr lvl="3"/>
            <a:r>
              <a:rPr lang="pl-PL" noProof="0" smtClean="0"/>
              <a:t>Czwarty poziom</a:t>
            </a:r>
          </a:p>
          <a:p>
            <a:pPr lvl="4"/>
            <a:r>
              <a:rPr lang="pl-PL" noProof="0" smtClean="0"/>
              <a:t>Piąty poziom</a:t>
            </a:r>
            <a:endParaRPr lang="pl-PL" noProof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362238"/>
            <a:ext cx="2940156" cy="4928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43249" y="9362238"/>
            <a:ext cx="2940156" cy="4928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3D6B8FA3-12A6-4DF5-A487-C7771579A688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856048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D6B8FA3-12A6-4DF5-A487-C7771579A688}" type="slidenum">
              <a:rPr lang="pl-PL" smtClean="0"/>
              <a:pPr>
                <a:defRPr/>
              </a:pPr>
              <a:t>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762602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D6B8FA3-12A6-4DF5-A487-C7771579A688}" type="slidenum">
              <a:rPr lang="pl-PL" smtClean="0"/>
              <a:pPr>
                <a:defRPr/>
              </a:pPr>
              <a:t>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762602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rójkąt prostokątny 9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Grupa 1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Dowolny kształt 6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7" name="Dowolny kształt 7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8" name="Dowolny kształt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10" name="Łącznik prostoliniowy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pl-PL" smtClean="0"/>
              <a:t>Kliknij, aby edytować styl wzorca podtytułu</a:t>
            </a:r>
            <a:endParaRPr lang="en-US"/>
          </a:p>
        </p:txBody>
      </p:sp>
      <p:sp>
        <p:nvSpPr>
          <p:cNvPr id="11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19A2CB80-AEAF-420B-B57D-3A9E9763127F}" type="datetimeFigureOut">
              <a:rPr lang="pl-PL"/>
              <a:pPr>
                <a:defRPr/>
              </a:pPr>
              <a:t>2014-05-29</a:t>
            </a:fld>
            <a:endParaRPr lang="pl-PL"/>
          </a:p>
        </p:txBody>
      </p:sp>
      <p:sp>
        <p:nvSpPr>
          <p:cNvPr id="12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pl-PL"/>
          </a:p>
        </p:txBody>
      </p:sp>
      <p:sp>
        <p:nvSpPr>
          <p:cNvPr id="13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8DE3AEF3-88E5-452A-ACA6-F05CBE20C08F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daty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B582B3-B964-46B8-9667-55449475B3D5}" type="datetimeFigureOut">
              <a:rPr lang="pl-PL"/>
              <a:pPr>
                <a:defRPr/>
              </a:pPr>
              <a:t>2014-05-29</a:t>
            </a:fld>
            <a:endParaRPr lang="pl-PL"/>
          </a:p>
        </p:txBody>
      </p:sp>
      <p:sp>
        <p:nvSpPr>
          <p:cNvPr id="5" name="Symbol zastępczy stopki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FD5105-F2BF-43E3-902F-8D46D0660B87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daty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F2A3E0-7095-400F-A19E-54540CCBFA83}" type="datetimeFigureOut">
              <a:rPr lang="pl-PL"/>
              <a:pPr>
                <a:defRPr/>
              </a:pPr>
              <a:t>2014-05-29</a:t>
            </a:fld>
            <a:endParaRPr lang="pl-PL"/>
          </a:p>
        </p:txBody>
      </p:sp>
      <p:sp>
        <p:nvSpPr>
          <p:cNvPr id="5" name="Symbol zastępczy stopki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5294DB-A623-4A69-80BA-C4CFF82B3065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7" name="Tytuł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4" name="Symbol zastępczy daty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E6EE10-27D9-4C9B-9EB0-EA01E9679409}" type="datetimeFigureOut">
              <a:rPr lang="pl-PL"/>
              <a:pPr>
                <a:defRPr/>
              </a:pPr>
              <a:t>2014-05-29</a:t>
            </a:fld>
            <a:endParaRPr lang="pl-PL"/>
          </a:p>
        </p:txBody>
      </p:sp>
      <p:sp>
        <p:nvSpPr>
          <p:cNvPr id="5" name="Symbol zastępczy stopki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F3BE93-126A-4C7B-85BC-3E27001250DA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agon 6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Pagon 7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F32892B-88D8-4B39-82E9-2E6507CCF457}" type="datetimeFigureOut">
              <a:rPr lang="pl-PL"/>
              <a:pPr>
                <a:defRPr/>
              </a:pPr>
              <a:t>2014-05-29</a:t>
            </a:fld>
            <a:endParaRPr lang="pl-PL"/>
          </a:p>
        </p:txBody>
      </p:sp>
      <p:sp>
        <p:nvSpPr>
          <p:cNvPr id="7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l-PL"/>
          </a:p>
        </p:txBody>
      </p:sp>
      <p:sp>
        <p:nvSpPr>
          <p:cNvPr id="8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B841467-D22D-447F-9DF1-B3F99E01DE6A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8" name="Tytuł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9CD907D-D807-4C82-89BE-84C0B0386636}" type="datetimeFigureOut">
              <a:rPr lang="pl-PL"/>
              <a:pPr>
                <a:defRPr/>
              </a:pPr>
              <a:t>2014-05-29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B7B66C7-BEE3-431C-A170-DDB4C1C5470F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EC94749-105E-448F-AF5F-2698B5E39518}" type="datetimeFigureOut">
              <a:rPr lang="pl-PL"/>
              <a:pPr>
                <a:defRPr/>
              </a:pPr>
              <a:t>2014-05-29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640FA7D-6028-4674-828A-13BAF9B30F98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ytuł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F407CF7-5417-4F49-A8E1-6ECA0F3B867B}" type="datetimeFigureOut">
              <a:rPr lang="pl-PL"/>
              <a:pPr>
                <a:defRPr/>
              </a:pPr>
              <a:t>2014-05-29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3D540C0-3617-48DE-B753-F076D0054BED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CB698E-77C3-4E0D-B012-556F1DDD86CD}" type="datetimeFigureOut">
              <a:rPr lang="pl-PL"/>
              <a:pPr>
                <a:defRPr/>
              </a:pPr>
              <a:t>2014-05-29</a:t>
            </a:fld>
            <a:endParaRPr lang="pl-PL"/>
          </a:p>
        </p:txBody>
      </p:sp>
      <p:sp>
        <p:nvSpPr>
          <p:cNvPr id="3" name="Symbol zastępczy stopki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Symbol zastępczy numeru slajd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5A4D71-4F99-4026-AEDB-6B38A9842E6F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C12EF97-D7C9-4F27-9BD5-8258E060F728}" type="datetimeFigureOut">
              <a:rPr lang="pl-PL"/>
              <a:pPr>
                <a:defRPr/>
              </a:pPr>
              <a:t>2014-05-29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8A2EEA5-2BB4-4D70-8B14-2D9537004F13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owolny kształt 7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Dowolny kształt 8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Trójkąt prostokątny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Łącznik prostoliniowy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Pagon 11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Pagon 12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pl-PL" noProof="0" smtClean="0"/>
              <a:t>Kliknij ikonę, aby dodać obraz</a:t>
            </a:r>
            <a:endParaRPr lang="en-US" noProof="0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11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B2BF170A-1F21-425E-AAC3-2F7BA3DE7AE6}" type="datetimeFigureOut">
              <a:rPr lang="pl-PL"/>
              <a:pPr>
                <a:defRPr/>
              </a:pPr>
              <a:t>2014-05-29</a:t>
            </a:fld>
            <a:endParaRPr lang="pl-PL"/>
          </a:p>
        </p:txBody>
      </p:sp>
      <p:sp>
        <p:nvSpPr>
          <p:cNvPr id="12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pl-PL"/>
          </a:p>
        </p:txBody>
      </p:sp>
      <p:sp>
        <p:nvSpPr>
          <p:cNvPr id="13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1F8F2234-64FD-46A7-B22F-5ADB164E04C0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owolny kształt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Dowolny kształt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4" name="Trójkąt prostokątny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5" name="Łącznik prostoliniowy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ymbol zastępczy tytułu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1033" name="Symbol zastępczy tekstu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smtClean="0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E4AB3E94-4C84-4E11-B727-0AFBD07E4BC6}" type="datetimeFigureOut">
              <a:rPr lang="pl-PL"/>
              <a:pPr>
                <a:defRPr/>
              </a:pPr>
              <a:t>2014-05-29</a:t>
            </a:fld>
            <a:endParaRPr lang="pl-PL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3E7419EE-9BD1-493B-BF81-162245FE9C99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0" r:id="rId1"/>
    <p:sldLayoutId id="2147483836" r:id="rId2"/>
    <p:sldLayoutId id="2147483841" r:id="rId3"/>
    <p:sldLayoutId id="2147483842" r:id="rId4"/>
    <p:sldLayoutId id="2147483843" r:id="rId5"/>
    <p:sldLayoutId id="2147483844" r:id="rId6"/>
    <p:sldLayoutId id="2147483837" r:id="rId7"/>
    <p:sldLayoutId id="2147483845" r:id="rId8"/>
    <p:sldLayoutId id="2147483846" r:id="rId9"/>
    <p:sldLayoutId id="2147483838" r:id="rId10"/>
    <p:sldLayoutId id="214748383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347192" y="2852936"/>
            <a:ext cx="8276456" cy="1470025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l-PL" sz="67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eWUŚ</a:t>
            </a:r>
            <a:r>
              <a:rPr lang="pl-PL" sz="6700" dirty="0"/>
              <a:t/>
            </a:r>
            <a:br>
              <a:rPr lang="pl-PL" sz="6700" dirty="0"/>
            </a:br>
            <a:r>
              <a:rPr lang="pl-PL" sz="6700" dirty="0" smtClean="0"/>
              <a:t>- </a:t>
            </a:r>
            <a:r>
              <a:rPr lang="pl-PL" sz="4400" dirty="0" smtClean="0"/>
              <a:t>problemy zgłaszane przez świadczeniobiorców</a:t>
            </a:r>
            <a:endParaRPr lang="pl-PL" sz="4400" dirty="0"/>
          </a:p>
        </p:txBody>
      </p:sp>
      <p:pic>
        <p:nvPicPr>
          <p:cNvPr id="14338" name="Obraz 3" descr="nfz_logo_C_kolor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7088" y="504825"/>
            <a:ext cx="2527300" cy="1268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pole tekstowe 5"/>
          <p:cNvSpPr txBox="1">
            <a:spLocks noChangeArrowheads="1"/>
          </p:cNvSpPr>
          <p:nvPr/>
        </p:nvSpPr>
        <p:spPr bwMode="auto">
          <a:xfrm>
            <a:off x="347663" y="6445250"/>
            <a:ext cx="3792537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1600" dirty="0">
                <a:solidFill>
                  <a:schemeClr val="tx2"/>
                </a:solidFill>
                <a:latin typeface="Lucida Sans Unicode" pitchFamily="34" charset="0"/>
              </a:rPr>
              <a:t>Rzeszów, </a:t>
            </a:r>
            <a:r>
              <a:rPr lang="pl-PL" sz="1600" dirty="0" smtClean="0">
                <a:solidFill>
                  <a:schemeClr val="tx2"/>
                </a:solidFill>
                <a:latin typeface="Lucida Sans Unicode" pitchFamily="34" charset="0"/>
              </a:rPr>
              <a:t>29 maja 2014 </a:t>
            </a:r>
            <a:r>
              <a:rPr lang="pl-PL" sz="1600" dirty="0">
                <a:solidFill>
                  <a:schemeClr val="tx2"/>
                </a:solidFill>
                <a:latin typeface="Lucida Sans Unicode" pitchFamily="34" charset="0"/>
              </a:rPr>
              <a:t>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ymbol zastępczy zawartości 2"/>
          <p:cNvSpPr>
            <a:spLocks noGrp="1"/>
          </p:cNvSpPr>
          <p:nvPr>
            <p:ph idx="1"/>
          </p:nvPr>
        </p:nvSpPr>
        <p:spPr>
          <a:xfrm>
            <a:off x="428596" y="1412776"/>
            <a:ext cx="8229600" cy="4392488"/>
          </a:xfrm>
        </p:spPr>
        <p:txBody>
          <a:bodyPr/>
          <a:lstStyle/>
          <a:p>
            <a:pPr marL="109537" lvl="0" indent="0">
              <a:buNone/>
            </a:pPr>
            <a:endParaRPr lang="pl-PL" sz="1600" dirty="0" smtClean="0"/>
          </a:p>
          <a:p>
            <a:pPr marL="109537" lvl="0" indent="0">
              <a:lnSpc>
                <a:spcPts val="2800"/>
              </a:lnSpc>
              <a:buNone/>
            </a:pPr>
            <a:endParaRPr lang="pl-PL" sz="2000" b="1" dirty="0" smtClean="0"/>
          </a:p>
          <a:p>
            <a:pPr marL="109537" lvl="0" indent="0">
              <a:lnSpc>
                <a:spcPts val="2800"/>
              </a:lnSpc>
              <a:buNone/>
            </a:pPr>
            <a:endParaRPr lang="pl-PL" sz="2000" b="1" dirty="0"/>
          </a:p>
          <a:p>
            <a:pPr marL="109537" lvl="0" indent="0" algn="just">
              <a:lnSpc>
                <a:spcPts val="2800"/>
              </a:lnSpc>
              <a:buNone/>
            </a:pPr>
            <a:r>
              <a:rPr lang="pl-PL" sz="1800" b="1" dirty="0" smtClean="0"/>
              <a:t>Gdy </a:t>
            </a:r>
            <a:r>
              <a:rPr lang="pl-PL" sz="1800" b="1" dirty="0"/>
              <a:t>w systemie </a:t>
            </a:r>
            <a:r>
              <a:rPr lang="pl-PL" sz="1800" b="1" dirty="0" err="1" smtClean="0"/>
              <a:t>eWUŚ</a:t>
            </a:r>
            <a:r>
              <a:rPr lang="pl-PL" sz="1800" b="1" dirty="0" smtClean="0"/>
              <a:t> pojawi się potwierdzenie uprawnień do świadczeń  wraz z dodatkową informacją „Oznaczenie na </a:t>
            </a:r>
            <a:r>
              <a:rPr lang="pl-PL" sz="1800" b="1" dirty="0"/>
              <a:t>receptach – DN</a:t>
            </a:r>
            <a:r>
              <a:rPr lang="pl-PL" sz="1800" b="1" dirty="0" smtClean="0"/>
              <a:t>”, oznacza </a:t>
            </a:r>
            <a:r>
              <a:rPr lang="pl-PL" sz="1800" b="1" dirty="0"/>
              <a:t>to, że Fundusz potwierdza </a:t>
            </a:r>
            <a:r>
              <a:rPr lang="pl-PL" sz="1800" b="1" dirty="0" smtClean="0"/>
              <a:t>prawo  świadczeniobiorcy (dziecka) do </a:t>
            </a:r>
            <a:r>
              <a:rPr lang="pl-PL" sz="1800" b="1" dirty="0"/>
              <a:t>świadczeń opieki </a:t>
            </a:r>
            <a:r>
              <a:rPr lang="pl-PL" sz="1800" b="1" dirty="0" smtClean="0"/>
              <a:t>zdrowotnej na podstawie USTAWY, </a:t>
            </a:r>
            <a:br>
              <a:rPr lang="pl-PL" sz="1800" b="1" dirty="0" smtClean="0"/>
            </a:br>
            <a:r>
              <a:rPr lang="pl-PL" sz="1800" b="1" dirty="0" smtClean="0"/>
              <a:t>a </a:t>
            </a:r>
            <a:r>
              <a:rPr lang="pl-PL" sz="1800" b="1" dirty="0"/>
              <a:t>koszty </a:t>
            </a:r>
            <a:r>
              <a:rPr lang="pl-PL" sz="1800" b="1" dirty="0" smtClean="0"/>
              <a:t>świadczeń (również refundowanych recept!) poniesie </a:t>
            </a:r>
            <a:r>
              <a:rPr lang="pl-PL" sz="1800" b="1" dirty="0"/>
              <a:t>budżet państwa. </a:t>
            </a:r>
            <a:endParaRPr lang="pl-PL" sz="1800" b="1" dirty="0" smtClean="0"/>
          </a:p>
          <a:p>
            <a:pPr lvl="0">
              <a:buFont typeface="Wingdings" pitchFamily="2" charset="2"/>
              <a:buChar char="Ø"/>
            </a:pPr>
            <a:endParaRPr lang="pl-PL" sz="1600" dirty="0" smtClean="0"/>
          </a:p>
          <a:p>
            <a:pPr lvl="0">
              <a:buNone/>
            </a:pPr>
            <a:endParaRPr lang="pl-PL" sz="1600" dirty="0" smtClean="0"/>
          </a:p>
          <a:p>
            <a:pPr lvl="0" indent="-9525">
              <a:buNone/>
            </a:pPr>
            <a:r>
              <a:rPr lang="pl-PL" sz="2000" dirty="0" smtClean="0">
                <a:solidFill>
                  <a:srgbClr val="FF0000"/>
                </a:solidFill>
              </a:rPr>
              <a:t>DN – dziecko (do 18 r.ż.) niezgłoszone do ubezpieczenia</a:t>
            </a:r>
          </a:p>
          <a:p>
            <a:pPr eaLnBrk="1" hangingPunct="1">
              <a:buFont typeface="Wingdings" pitchFamily="2" charset="2"/>
              <a:buChar char="Ø"/>
            </a:pPr>
            <a:endParaRPr lang="pl-PL" dirty="0" smtClean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14546" y="274638"/>
            <a:ext cx="6472254" cy="11430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sz="1600" dirty="0" err="1"/>
              <a:t>eWUŚ</a:t>
            </a:r>
            <a:r>
              <a:rPr lang="pl-PL" sz="1600" dirty="0"/>
              <a:t> - problemy zgłaszane przez </a:t>
            </a:r>
            <a:r>
              <a:rPr lang="pl-PL" sz="1600" dirty="0" smtClean="0"/>
              <a:t>świadczeniobiorców</a:t>
            </a:r>
            <a:endParaRPr lang="pl-PL" sz="1600" dirty="0"/>
          </a:p>
        </p:txBody>
      </p:sp>
      <p:pic>
        <p:nvPicPr>
          <p:cNvPr id="15363" name="Obraz 3" descr="nfz_logo_C_kolor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214290"/>
            <a:ext cx="1728787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245072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ymbol zastępczy zawartości 2"/>
          <p:cNvSpPr>
            <a:spLocks noGrp="1"/>
          </p:cNvSpPr>
          <p:nvPr>
            <p:ph idx="1"/>
          </p:nvPr>
        </p:nvSpPr>
        <p:spPr>
          <a:xfrm>
            <a:off x="428596" y="1412776"/>
            <a:ext cx="8229600" cy="4392488"/>
          </a:xfrm>
        </p:spPr>
        <p:txBody>
          <a:bodyPr/>
          <a:lstStyle/>
          <a:p>
            <a:pPr marL="109537" lvl="0" indent="0">
              <a:buNone/>
            </a:pPr>
            <a:endParaRPr lang="pl-PL" sz="1600" dirty="0" smtClean="0"/>
          </a:p>
          <a:p>
            <a:pPr marL="109537" lvl="0" indent="0">
              <a:lnSpc>
                <a:spcPts val="2800"/>
              </a:lnSpc>
              <a:buNone/>
            </a:pPr>
            <a:endParaRPr lang="pl-PL" sz="2000" b="1" dirty="0" smtClean="0"/>
          </a:p>
          <a:p>
            <a:pPr marL="109537" lvl="0" indent="0">
              <a:lnSpc>
                <a:spcPts val="2800"/>
              </a:lnSpc>
              <a:buNone/>
            </a:pPr>
            <a:endParaRPr lang="pl-PL" sz="2000" b="1" dirty="0"/>
          </a:p>
          <a:p>
            <a:pPr marL="109537" lvl="0" indent="0">
              <a:lnSpc>
                <a:spcPts val="2800"/>
              </a:lnSpc>
              <a:buNone/>
            </a:pPr>
            <a:r>
              <a:rPr lang="pl-PL" sz="2000" b="1" dirty="0" smtClean="0"/>
              <a:t>W </a:t>
            </a:r>
            <a:r>
              <a:rPr lang="pl-PL" sz="2000" b="1" dirty="0"/>
              <a:t>tej sytuacji należy przekazać informację lekarzowi, który będzie udzielał </a:t>
            </a:r>
            <a:r>
              <a:rPr lang="pl-PL" sz="2000" b="1" dirty="0" smtClean="0"/>
              <a:t> świadczenia</a:t>
            </a:r>
            <a:r>
              <a:rPr lang="pl-PL" sz="2000" b="1" dirty="0"/>
              <a:t>, że na wystawionej recepcie powinien umieścić kod uprawnień </a:t>
            </a:r>
            <a:r>
              <a:rPr lang="pl-PL" sz="2000" b="1" dirty="0" smtClean="0"/>
              <a:t>pacjenta </a:t>
            </a:r>
            <a:r>
              <a:rPr lang="pl-PL" sz="2000" b="1" dirty="0"/>
              <a:t>„DN”. </a:t>
            </a:r>
            <a:endParaRPr lang="pl-PL" sz="2000" b="1" dirty="0" smtClean="0"/>
          </a:p>
          <a:p>
            <a:pPr marL="109537" lvl="0" indent="0">
              <a:lnSpc>
                <a:spcPts val="2800"/>
              </a:lnSpc>
              <a:buNone/>
            </a:pPr>
            <a:endParaRPr lang="pl-PL" sz="2000" b="1" dirty="0" smtClean="0"/>
          </a:p>
          <a:p>
            <a:pPr marL="109537" lvl="0" indent="0">
              <a:lnSpc>
                <a:spcPts val="2800"/>
              </a:lnSpc>
              <a:buNone/>
            </a:pPr>
            <a:r>
              <a:rPr lang="pl-PL" sz="2000" b="1" dirty="0" smtClean="0"/>
              <a:t>Natomiast świadczeniodawca </a:t>
            </a:r>
            <a:r>
              <a:rPr lang="pl-PL" sz="2000" b="1" dirty="0"/>
              <a:t>powinien zrealizować świadczenie zgodnie z warunkami umowy o udzielanie świadczeń opieki zdrowotnej.</a:t>
            </a:r>
            <a:endParaRPr lang="pl-PL" sz="2000" dirty="0" smtClean="0"/>
          </a:p>
          <a:p>
            <a:pPr lvl="0">
              <a:buFont typeface="Wingdings" pitchFamily="2" charset="2"/>
              <a:buChar char="Ø"/>
            </a:pPr>
            <a:endParaRPr lang="pl-PL" sz="1600" dirty="0" smtClean="0"/>
          </a:p>
          <a:p>
            <a:pPr lvl="0">
              <a:buNone/>
            </a:pPr>
            <a:endParaRPr lang="pl-PL" sz="1600" dirty="0" smtClean="0"/>
          </a:p>
          <a:p>
            <a:pPr lvl="0" indent="-9525">
              <a:buNone/>
            </a:pPr>
            <a:endParaRPr lang="pl-PL" dirty="0" smtClean="0">
              <a:solidFill>
                <a:srgbClr val="FF0000"/>
              </a:solidFill>
            </a:endParaRPr>
          </a:p>
          <a:p>
            <a:pPr eaLnBrk="1" hangingPunct="1">
              <a:buFont typeface="Wingdings" pitchFamily="2" charset="2"/>
              <a:buChar char="Ø"/>
            </a:pPr>
            <a:endParaRPr lang="pl-PL" dirty="0" smtClean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14546" y="274638"/>
            <a:ext cx="6472254" cy="11430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sz="1600" dirty="0" err="1"/>
              <a:t>eWUŚ</a:t>
            </a:r>
            <a:r>
              <a:rPr lang="pl-PL" sz="1600" dirty="0"/>
              <a:t> - problemy zgłaszane przez </a:t>
            </a:r>
            <a:r>
              <a:rPr lang="pl-PL" sz="1600" dirty="0" smtClean="0"/>
              <a:t>świadczeniobiorców</a:t>
            </a:r>
            <a:endParaRPr lang="pl-PL" sz="1600" dirty="0"/>
          </a:p>
        </p:txBody>
      </p:sp>
      <p:pic>
        <p:nvPicPr>
          <p:cNvPr id="15363" name="Obraz 3" descr="nfz_logo_C_kolor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214290"/>
            <a:ext cx="1728787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552288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ymbol zastępczy zawartości 2"/>
          <p:cNvSpPr>
            <a:spLocks noGrp="1"/>
          </p:cNvSpPr>
          <p:nvPr>
            <p:ph idx="1"/>
          </p:nvPr>
        </p:nvSpPr>
        <p:spPr>
          <a:xfrm>
            <a:off x="359481" y="1844824"/>
            <a:ext cx="8229600" cy="3888432"/>
          </a:xfrm>
        </p:spPr>
        <p:txBody>
          <a:bodyPr/>
          <a:lstStyle/>
          <a:p>
            <a:pPr marL="109537" lvl="0" indent="0">
              <a:buNone/>
            </a:pPr>
            <a:endParaRPr lang="pl-PL" sz="1600" dirty="0" smtClean="0"/>
          </a:p>
          <a:p>
            <a:pPr marL="109537" lvl="0" indent="0">
              <a:buNone/>
            </a:pPr>
            <a:endParaRPr lang="pl-PL" sz="2000" b="1" dirty="0" smtClean="0"/>
          </a:p>
          <a:p>
            <a:pPr marL="109537" lvl="0" indent="0">
              <a:lnSpc>
                <a:spcPts val="2800"/>
              </a:lnSpc>
              <a:buNone/>
            </a:pPr>
            <a:r>
              <a:rPr lang="pl-PL" sz="2000" b="1" dirty="0" smtClean="0"/>
              <a:t>W </a:t>
            </a:r>
            <a:r>
              <a:rPr lang="pl-PL" sz="2000" b="1" dirty="0"/>
              <a:t>przypadku dziecka do </a:t>
            </a:r>
            <a:r>
              <a:rPr lang="pl-PL" sz="2000" b="1" dirty="0" smtClean="0"/>
              <a:t>3 </a:t>
            </a:r>
            <a:r>
              <a:rPr lang="pl-PL" sz="2000" b="1" dirty="0"/>
              <a:t>miesiąca życia, które nie ma jeszcze nadanego własnego numeru PESEL, prawo do świadczeń powinno zostać potwierdzone numerem PESEL rodzica lub opiekuna dziecka, a następnie sprawozdane z tymi danymi.</a:t>
            </a:r>
            <a:endParaRPr lang="pl-PL" sz="1600" b="1" dirty="0" smtClean="0"/>
          </a:p>
          <a:p>
            <a:pPr lvl="0">
              <a:buFont typeface="Wingdings" pitchFamily="2" charset="2"/>
              <a:buChar char="Ø"/>
            </a:pPr>
            <a:endParaRPr lang="pl-PL" sz="1600" dirty="0" smtClean="0"/>
          </a:p>
          <a:p>
            <a:pPr lvl="0">
              <a:buNone/>
            </a:pPr>
            <a:endParaRPr lang="pl-PL" sz="1600" dirty="0" smtClean="0"/>
          </a:p>
          <a:p>
            <a:pPr lvl="0" indent="-9525">
              <a:buNone/>
            </a:pPr>
            <a:endParaRPr lang="pl-PL" dirty="0" smtClean="0">
              <a:solidFill>
                <a:srgbClr val="FF0000"/>
              </a:solidFill>
            </a:endParaRPr>
          </a:p>
          <a:p>
            <a:pPr eaLnBrk="1" hangingPunct="1">
              <a:buFont typeface="Wingdings" pitchFamily="2" charset="2"/>
              <a:buChar char="Ø"/>
            </a:pPr>
            <a:endParaRPr lang="pl-PL" dirty="0" smtClean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14546" y="274638"/>
            <a:ext cx="6472254" cy="11430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sz="1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eWUŚ</a:t>
            </a:r>
            <a:r>
              <a:rPr lang="pl-PL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- problemy zgłaszane przez </a:t>
            </a:r>
            <a:r>
              <a:rPr lang="pl-PL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świadczeniobiorców</a:t>
            </a:r>
            <a:endParaRPr lang="pl-PL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5363" name="Obraz 3" descr="nfz_logo_C_kolor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214290"/>
            <a:ext cx="1728787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920706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ymbol zastępczy zawartości 2"/>
          <p:cNvSpPr>
            <a:spLocks noGrp="1"/>
          </p:cNvSpPr>
          <p:nvPr>
            <p:ph idx="1"/>
          </p:nvPr>
        </p:nvSpPr>
        <p:spPr>
          <a:xfrm>
            <a:off x="428596" y="1916832"/>
            <a:ext cx="8229600" cy="3888432"/>
          </a:xfrm>
        </p:spPr>
        <p:txBody>
          <a:bodyPr/>
          <a:lstStyle/>
          <a:p>
            <a:pPr marL="109537" lvl="0" indent="0">
              <a:lnSpc>
                <a:spcPts val="2900"/>
              </a:lnSpc>
              <a:spcBef>
                <a:spcPts val="600"/>
              </a:spcBef>
              <a:buNone/>
            </a:pPr>
            <a:r>
              <a:rPr lang="pl-PL" sz="2000" b="1" dirty="0" smtClean="0"/>
              <a:t>Jeżeli  system  </a:t>
            </a:r>
            <a:r>
              <a:rPr lang="pl-PL" sz="2000" b="1" dirty="0" err="1" smtClean="0"/>
              <a:t>eWUŚ</a:t>
            </a:r>
            <a:r>
              <a:rPr lang="pl-PL" sz="2000" b="1" dirty="0" smtClean="0"/>
              <a:t>  nie potwierdza uprawnień do świadczeń,  </a:t>
            </a:r>
            <a:r>
              <a:rPr lang="pl-PL" sz="2000" b="1" dirty="0" smtClean="0"/>
              <a:t>należy zawsze poinformować  pacjenta, </a:t>
            </a:r>
            <a:r>
              <a:rPr lang="pl-PL" sz="2000" b="1" dirty="0"/>
              <a:t>żeby wyjaśnił kwestię </a:t>
            </a:r>
            <a:r>
              <a:rPr lang="pl-PL" sz="2000" b="1" dirty="0" smtClean="0"/>
              <a:t>zgłoszenia </a:t>
            </a:r>
            <a:r>
              <a:rPr lang="pl-PL" sz="2000" b="1" dirty="0"/>
              <a:t>do ubezpieczenia zdrowotnego </a:t>
            </a:r>
            <a:r>
              <a:rPr lang="pl-PL" sz="2000" b="1" u="sng" dirty="0" smtClean="0"/>
              <a:t>u </a:t>
            </a:r>
            <a:r>
              <a:rPr lang="pl-PL" sz="2000" b="1" u="sng" dirty="0"/>
              <a:t>swojego płatnika składek</a:t>
            </a:r>
            <a:r>
              <a:rPr lang="pl-PL" sz="2000" b="1" dirty="0"/>
              <a:t> </a:t>
            </a:r>
            <a:r>
              <a:rPr lang="pl-PL" sz="2000" b="1" dirty="0" smtClean="0"/>
              <a:t>. W przypadku </a:t>
            </a:r>
            <a:r>
              <a:rPr lang="pl-PL" sz="2000" b="1" dirty="0"/>
              <a:t>osób </a:t>
            </a:r>
            <a:r>
              <a:rPr lang="pl-PL" sz="2000" b="1" dirty="0"/>
              <a:t>zatrudnionych u </a:t>
            </a:r>
            <a:r>
              <a:rPr lang="pl-PL" sz="2000" b="1" dirty="0" smtClean="0"/>
              <a:t>pracodawcy </a:t>
            </a:r>
            <a:br>
              <a:rPr lang="pl-PL" sz="2000" b="1" dirty="0" smtClean="0"/>
            </a:br>
            <a:r>
              <a:rPr lang="pl-PL" sz="2000" b="1" dirty="0" smtClean="0"/>
              <a:t>w </a:t>
            </a:r>
            <a:r>
              <a:rPr lang="pl-PL" sz="2000" b="1" dirty="0" smtClean="0"/>
              <a:t>ZUS</a:t>
            </a:r>
            <a:r>
              <a:rPr lang="pl-PL" sz="2000" b="1" dirty="0" smtClean="0"/>
              <a:t>, WBE, KRUS  </a:t>
            </a:r>
            <a:r>
              <a:rPr lang="pl-PL" sz="2000" b="1" dirty="0"/>
              <a:t>gdy jest emerytem lub </a:t>
            </a:r>
            <a:r>
              <a:rPr lang="pl-PL" sz="2000" b="1" dirty="0" smtClean="0"/>
              <a:t>rencistą, itp. </a:t>
            </a:r>
            <a:endParaRPr lang="pl-PL" sz="2000" b="1" dirty="0" smtClean="0"/>
          </a:p>
          <a:p>
            <a:pPr marL="109537" lvl="0" indent="0">
              <a:lnSpc>
                <a:spcPts val="2900"/>
              </a:lnSpc>
              <a:spcBef>
                <a:spcPts val="600"/>
              </a:spcBef>
              <a:buNone/>
            </a:pPr>
            <a:r>
              <a:rPr lang="pl-PL" sz="2000" b="1" dirty="0" smtClean="0"/>
              <a:t>Jeżeli </a:t>
            </a:r>
            <a:r>
              <a:rPr lang="pl-PL" sz="2000" b="1" dirty="0" smtClean="0"/>
              <a:t>pacjent posiada </a:t>
            </a:r>
            <a:r>
              <a:rPr lang="pl-PL" sz="2000" b="1" dirty="0"/>
              <a:t>umowę dobrowolnego ubezpieczenia, </a:t>
            </a:r>
            <a:r>
              <a:rPr lang="pl-PL" sz="2000" b="1" dirty="0" smtClean="0"/>
              <a:t>powinien zgłosić </a:t>
            </a:r>
            <a:r>
              <a:rPr lang="pl-PL" sz="2000" b="1" dirty="0"/>
              <a:t>się z aktualnym dokumentami potwierdzającymi opłacenie składek do </a:t>
            </a:r>
            <a:r>
              <a:rPr lang="pl-PL" sz="2000" b="1" dirty="0" smtClean="0"/>
              <a:t>właściwego OW NFZ.</a:t>
            </a:r>
          </a:p>
          <a:p>
            <a:pPr lvl="0">
              <a:buFont typeface="Wingdings" pitchFamily="2" charset="2"/>
              <a:buChar char="Ø"/>
            </a:pPr>
            <a:endParaRPr lang="pl-PL" sz="1600" dirty="0" smtClean="0"/>
          </a:p>
          <a:p>
            <a:pPr lvl="0">
              <a:buNone/>
            </a:pPr>
            <a:endParaRPr lang="pl-PL" sz="1600" dirty="0" smtClean="0"/>
          </a:p>
          <a:p>
            <a:pPr lvl="0" indent="-9525">
              <a:buNone/>
            </a:pPr>
            <a:endParaRPr lang="pl-PL" dirty="0" smtClean="0">
              <a:solidFill>
                <a:srgbClr val="FF0000"/>
              </a:solidFill>
            </a:endParaRPr>
          </a:p>
          <a:p>
            <a:pPr eaLnBrk="1" hangingPunct="1">
              <a:buFont typeface="Wingdings" pitchFamily="2" charset="2"/>
              <a:buChar char="Ø"/>
            </a:pPr>
            <a:endParaRPr lang="pl-PL" dirty="0" smtClean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14546" y="274638"/>
            <a:ext cx="6472254" cy="11430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sz="1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eWUŚ</a:t>
            </a:r>
            <a:r>
              <a:rPr lang="pl-PL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- problemy zgłaszane przez </a:t>
            </a:r>
            <a:r>
              <a:rPr lang="pl-PL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świadczeniobiorców</a:t>
            </a:r>
            <a:endParaRPr lang="pl-PL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5363" name="Obraz 3" descr="nfz_logo_C_kolor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214290"/>
            <a:ext cx="1728787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482240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ymbol zastępczy zawartości 2"/>
          <p:cNvSpPr>
            <a:spLocks noGrp="1"/>
          </p:cNvSpPr>
          <p:nvPr>
            <p:ph idx="1"/>
          </p:nvPr>
        </p:nvSpPr>
        <p:spPr>
          <a:xfrm>
            <a:off x="428596" y="1700808"/>
            <a:ext cx="8229600" cy="4104456"/>
          </a:xfrm>
        </p:spPr>
        <p:txBody>
          <a:bodyPr/>
          <a:lstStyle/>
          <a:p>
            <a:pPr marL="109537" lvl="0" indent="0">
              <a:lnSpc>
                <a:spcPts val="2900"/>
              </a:lnSpc>
              <a:spcBef>
                <a:spcPts val="600"/>
              </a:spcBef>
              <a:buNone/>
            </a:pPr>
            <a:endParaRPr lang="pl-PL" sz="2000" b="1" dirty="0" smtClean="0"/>
          </a:p>
          <a:p>
            <a:pPr marL="109537" lvl="0" indent="0">
              <a:lnSpc>
                <a:spcPts val="2900"/>
              </a:lnSpc>
              <a:spcBef>
                <a:spcPts val="600"/>
              </a:spcBef>
              <a:buNone/>
            </a:pPr>
            <a:endParaRPr lang="pl-PL" sz="2000" b="1" dirty="0"/>
          </a:p>
          <a:p>
            <a:pPr marL="109537" lvl="0" indent="0">
              <a:lnSpc>
                <a:spcPts val="2800"/>
              </a:lnSpc>
              <a:spcBef>
                <a:spcPts val="600"/>
              </a:spcBef>
              <a:buNone/>
            </a:pPr>
            <a:r>
              <a:rPr lang="pl-PL" sz="2000" b="1" dirty="0" smtClean="0"/>
              <a:t>Gdy brak potwierdzenia uprawnień do świadczeń w </a:t>
            </a:r>
            <a:r>
              <a:rPr lang="pl-PL" sz="2000" b="1" dirty="0"/>
              <a:t>systemie </a:t>
            </a:r>
            <a:r>
              <a:rPr lang="pl-PL" sz="2000" b="1" dirty="0" err="1"/>
              <a:t>eWUŚ</a:t>
            </a:r>
            <a:r>
              <a:rPr lang="pl-PL" sz="2000" b="1" dirty="0"/>
              <a:t> dotyczy członka  </a:t>
            </a:r>
            <a:r>
              <a:rPr lang="pl-PL" sz="2000" b="1" dirty="0" smtClean="0"/>
              <a:t>rodziny, </a:t>
            </a:r>
            <a:r>
              <a:rPr lang="pl-PL" sz="2000" b="1" dirty="0"/>
              <a:t>należy </a:t>
            </a:r>
            <a:r>
              <a:rPr lang="pl-PL" sz="2000" b="1" dirty="0" smtClean="0"/>
              <a:t>poinformować pacjenta, </a:t>
            </a:r>
            <a:r>
              <a:rPr lang="pl-PL" sz="2000" b="1" dirty="0" smtClean="0"/>
              <a:t>aby </a:t>
            </a:r>
            <a:r>
              <a:rPr lang="pl-PL" sz="2000" b="1" dirty="0" smtClean="0"/>
              <a:t>upewnił się</a:t>
            </a:r>
            <a:r>
              <a:rPr lang="pl-PL" sz="2000" b="1" dirty="0"/>
              <a:t>, czy </a:t>
            </a:r>
            <a:r>
              <a:rPr lang="pl-PL" sz="2000" b="1" dirty="0" smtClean="0"/>
              <a:t>został poprawnie zgłoszony </a:t>
            </a:r>
            <a:r>
              <a:rPr lang="pl-PL" sz="2000" b="1" dirty="0"/>
              <a:t>do ubezpieczenia przez głównego </a:t>
            </a:r>
            <a:r>
              <a:rPr lang="pl-PL" sz="2000" b="1" dirty="0" smtClean="0"/>
              <a:t>ubezpieczonego </a:t>
            </a:r>
            <a:br>
              <a:rPr lang="pl-PL" sz="2000" b="1" dirty="0" smtClean="0"/>
            </a:br>
            <a:r>
              <a:rPr lang="pl-PL" sz="2000" b="1" dirty="0" smtClean="0"/>
              <a:t>i czy to zgłoszenie jest wciąż aktualne. </a:t>
            </a:r>
            <a:endParaRPr lang="pl-PL" sz="2000" dirty="0" smtClean="0"/>
          </a:p>
          <a:p>
            <a:pPr lvl="0" indent="-9525">
              <a:buNone/>
            </a:pPr>
            <a:endParaRPr lang="pl-PL" dirty="0" smtClean="0">
              <a:solidFill>
                <a:srgbClr val="FF0000"/>
              </a:solidFill>
            </a:endParaRPr>
          </a:p>
          <a:p>
            <a:pPr eaLnBrk="1" hangingPunct="1">
              <a:buFont typeface="Wingdings" pitchFamily="2" charset="2"/>
              <a:buChar char="Ø"/>
            </a:pPr>
            <a:endParaRPr lang="pl-PL" dirty="0" smtClean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14546" y="274638"/>
            <a:ext cx="6472254" cy="11430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sz="1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eWUŚ</a:t>
            </a:r>
            <a:r>
              <a:rPr lang="pl-PL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- problemy zgłaszane przez </a:t>
            </a:r>
            <a:r>
              <a:rPr lang="pl-PL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świadczeniobiorców</a:t>
            </a:r>
            <a:endParaRPr lang="pl-PL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5363" name="Obraz 3" descr="nfz_logo_C_kolor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214290"/>
            <a:ext cx="1728787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310300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ymbol zastępczy zawartości 2"/>
          <p:cNvSpPr>
            <a:spLocks noGrp="1"/>
          </p:cNvSpPr>
          <p:nvPr>
            <p:ph idx="1"/>
          </p:nvPr>
        </p:nvSpPr>
        <p:spPr>
          <a:xfrm>
            <a:off x="428596" y="1700808"/>
            <a:ext cx="8229600" cy="4104456"/>
          </a:xfrm>
        </p:spPr>
        <p:txBody>
          <a:bodyPr/>
          <a:lstStyle/>
          <a:p>
            <a:pPr marL="109537" lvl="0" indent="0">
              <a:lnSpc>
                <a:spcPts val="2900"/>
              </a:lnSpc>
              <a:spcBef>
                <a:spcPts val="600"/>
              </a:spcBef>
              <a:buNone/>
            </a:pPr>
            <a:endParaRPr lang="pl-PL" sz="2000" b="1" dirty="0" smtClean="0"/>
          </a:p>
          <a:p>
            <a:pPr marL="109537" lvl="0" indent="0">
              <a:lnSpc>
                <a:spcPts val="2900"/>
              </a:lnSpc>
              <a:spcBef>
                <a:spcPts val="600"/>
              </a:spcBef>
              <a:buNone/>
            </a:pPr>
            <a:r>
              <a:rPr lang="pl-PL" sz="2000" b="1" dirty="0" smtClean="0"/>
              <a:t>Taka </a:t>
            </a:r>
            <a:r>
              <a:rPr lang="pl-PL" sz="2000" b="1" dirty="0"/>
              <a:t>sytuacja dotyczyć może np. studenta, który pracował </a:t>
            </a:r>
            <a:r>
              <a:rPr lang="pl-PL" sz="2000" b="1" dirty="0" smtClean="0"/>
              <a:t/>
            </a:r>
            <a:br>
              <a:rPr lang="pl-PL" sz="2000" b="1" dirty="0" smtClean="0"/>
            </a:br>
            <a:r>
              <a:rPr lang="pl-PL" sz="2000" b="1" dirty="0" smtClean="0"/>
              <a:t>w </a:t>
            </a:r>
            <a:r>
              <a:rPr lang="pl-PL" sz="2000" b="1" dirty="0"/>
              <a:t>czasie wakacji i nie został ponownie zgłoszony do </a:t>
            </a:r>
            <a:r>
              <a:rPr lang="pl-PL" sz="2000" b="1" dirty="0" smtClean="0"/>
              <a:t>ubezpieczenia przez </a:t>
            </a:r>
            <a:r>
              <a:rPr lang="pl-PL" sz="2000" b="1" dirty="0" smtClean="0"/>
              <a:t>rodzica, </a:t>
            </a:r>
            <a:r>
              <a:rPr lang="pl-PL" sz="2000" b="1" dirty="0" smtClean="0"/>
              <a:t>albo </a:t>
            </a:r>
            <a:r>
              <a:rPr lang="pl-PL" sz="2000" b="1" dirty="0"/>
              <a:t>dziecka osoby ubezpieczonej, która zmieniła pracę i </a:t>
            </a:r>
            <a:r>
              <a:rPr lang="pl-PL" sz="2000" b="1" dirty="0" smtClean="0"/>
              <a:t>u nowego pracodawcy nie zgłosiła </a:t>
            </a:r>
            <a:r>
              <a:rPr lang="pl-PL" sz="2000" b="1" dirty="0"/>
              <a:t>członków rodziny do </a:t>
            </a:r>
            <a:r>
              <a:rPr lang="pl-PL" sz="2000" b="1" dirty="0" smtClean="0"/>
              <a:t>ubezpieczenia, np. KRUS wyrejestrowuje członków rodziny </a:t>
            </a:r>
            <a:r>
              <a:rPr lang="pl-PL" sz="2000" b="1" dirty="0" smtClean="0"/>
              <a:t>z </a:t>
            </a:r>
            <a:r>
              <a:rPr lang="pl-PL" sz="2000" b="1" dirty="0" smtClean="0"/>
              <a:t>ukończeniem 18 </a:t>
            </a:r>
            <a:r>
              <a:rPr lang="pl-PL" sz="2000" b="1" dirty="0" smtClean="0"/>
              <a:t>r.ż.</a:t>
            </a:r>
            <a:endParaRPr lang="pl-PL" sz="2000" dirty="0" smtClean="0"/>
          </a:p>
          <a:p>
            <a:pPr lvl="0">
              <a:buNone/>
            </a:pPr>
            <a:endParaRPr lang="pl-PL" sz="1600" dirty="0" smtClean="0"/>
          </a:p>
          <a:p>
            <a:pPr lvl="0" indent="-9525">
              <a:buNone/>
            </a:pPr>
            <a:endParaRPr lang="pl-PL" dirty="0" smtClean="0">
              <a:solidFill>
                <a:srgbClr val="FF0000"/>
              </a:solidFill>
            </a:endParaRPr>
          </a:p>
          <a:p>
            <a:pPr eaLnBrk="1" hangingPunct="1">
              <a:buFont typeface="Wingdings" pitchFamily="2" charset="2"/>
              <a:buChar char="Ø"/>
            </a:pPr>
            <a:endParaRPr lang="pl-PL" dirty="0" smtClean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14546" y="274638"/>
            <a:ext cx="6472254" cy="11430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sz="1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eWUŚ</a:t>
            </a:r>
            <a:r>
              <a:rPr lang="pl-PL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- problemy zgłaszane przez </a:t>
            </a:r>
            <a:r>
              <a:rPr lang="pl-PL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świadczeniobiorców</a:t>
            </a:r>
            <a:endParaRPr lang="pl-PL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5363" name="Obraz 3" descr="nfz_logo_C_kolor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214290"/>
            <a:ext cx="1728787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425026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ymbol zastępczy zawartości 2"/>
          <p:cNvSpPr>
            <a:spLocks noGrp="1"/>
          </p:cNvSpPr>
          <p:nvPr>
            <p:ph idx="1"/>
          </p:nvPr>
        </p:nvSpPr>
        <p:spPr>
          <a:xfrm>
            <a:off x="428596" y="1571612"/>
            <a:ext cx="8229600" cy="4286280"/>
          </a:xfrm>
        </p:spPr>
        <p:txBody>
          <a:bodyPr/>
          <a:lstStyle/>
          <a:p>
            <a:pPr marL="457200" lvl="0" indent="-457200">
              <a:buFont typeface="+mj-lt"/>
              <a:buAutoNum type="arabicPeriod"/>
            </a:pPr>
            <a:endParaRPr lang="pl-PL" sz="2000" b="1" dirty="0" smtClean="0"/>
          </a:p>
          <a:p>
            <a:pPr marL="0" lvl="0" indent="0" algn="ctr">
              <a:buNone/>
            </a:pPr>
            <a:endParaRPr lang="pl-PL" sz="2000" b="1" dirty="0"/>
          </a:p>
          <a:p>
            <a:pPr marL="0" lvl="0" indent="0" algn="ctr">
              <a:buNone/>
            </a:pPr>
            <a:endParaRPr lang="pl-PL" sz="2400" b="1" dirty="0" smtClean="0"/>
          </a:p>
          <a:p>
            <a:pPr marL="450850" lvl="0" indent="-450850">
              <a:lnSpc>
                <a:spcPts val="2900"/>
              </a:lnSpc>
              <a:buNone/>
            </a:pPr>
            <a:r>
              <a:rPr lang="pl-PL" sz="2400" b="1" dirty="0" smtClean="0"/>
              <a:t>2</a:t>
            </a:r>
            <a:r>
              <a:rPr lang="pl-PL" sz="2400" b="1" dirty="0"/>
              <a:t>.	Odsyłanie świadczeniobiorców do </a:t>
            </a:r>
            <a:r>
              <a:rPr lang="pl-PL" sz="2400" b="1" dirty="0" smtClean="0"/>
              <a:t>Funduszu </a:t>
            </a:r>
            <a:br>
              <a:rPr lang="pl-PL" sz="2400" b="1" dirty="0" smtClean="0"/>
            </a:br>
            <a:r>
              <a:rPr lang="pl-PL" sz="2400" b="1" dirty="0" smtClean="0"/>
              <a:t>z informacją</a:t>
            </a:r>
            <a:r>
              <a:rPr lang="pl-PL" sz="2400" b="1" dirty="0"/>
              <a:t>, że nie uzyskali potwierdzenia </a:t>
            </a:r>
            <a:r>
              <a:rPr lang="pl-PL" sz="2400" b="1" dirty="0" smtClean="0"/>
              <a:t/>
            </a:r>
            <a:br>
              <a:rPr lang="pl-PL" sz="2400" b="1" dirty="0" smtClean="0"/>
            </a:br>
            <a:r>
              <a:rPr lang="pl-PL" sz="2400" b="1" dirty="0" smtClean="0"/>
              <a:t>w </a:t>
            </a:r>
            <a:r>
              <a:rPr lang="pl-PL" sz="2400" b="1" dirty="0"/>
              <a:t>systemie </a:t>
            </a:r>
            <a:r>
              <a:rPr lang="pl-PL" sz="2400" b="1" dirty="0" err="1" smtClean="0"/>
              <a:t>eWUŚ</a:t>
            </a:r>
            <a:r>
              <a:rPr lang="pl-PL" sz="2400" b="1" dirty="0"/>
              <a:t>, </a:t>
            </a:r>
            <a:r>
              <a:rPr lang="pl-PL" sz="2400" b="1" dirty="0" smtClean="0"/>
              <a:t>natomiast po </a:t>
            </a:r>
            <a:r>
              <a:rPr lang="pl-PL" sz="2400" b="1" dirty="0"/>
              <a:t>weryfikacji </a:t>
            </a:r>
            <a:r>
              <a:rPr lang="pl-PL" sz="2400" b="1" dirty="0" smtClean="0"/>
              <a:t>ich uprawnień </a:t>
            </a:r>
            <a:r>
              <a:rPr lang="pl-PL" sz="2400" b="1" dirty="0"/>
              <a:t>w </a:t>
            </a:r>
            <a:r>
              <a:rPr lang="pl-PL" sz="2400" b="1" dirty="0" smtClean="0"/>
              <a:t>Funduszu okazuje </a:t>
            </a:r>
            <a:r>
              <a:rPr lang="pl-PL" sz="2400" b="1" dirty="0"/>
              <a:t>się, że </a:t>
            </a:r>
            <a:r>
              <a:rPr lang="pl-PL" sz="2400" b="1" dirty="0" err="1" smtClean="0"/>
              <a:t>eWUŚ</a:t>
            </a:r>
            <a:r>
              <a:rPr lang="pl-PL" sz="2400" b="1" dirty="0" smtClean="0"/>
              <a:t> potwierdza </a:t>
            </a:r>
            <a:r>
              <a:rPr lang="pl-PL" sz="2400" b="1" dirty="0" smtClean="0"/>
              <a:t>uprawnienia </a:t>
            </a:r>
            <a:r>
              <a:rPr lang="pl-PL" sz="2400" b="1" dirty="0" smtClean="0"/>
              <a:t>do </a:t>
            </a:r>
            <a:r>
              <a:rPr lang="pl-PL" sz="2400" b="1" dirty="0"/>
              <a:t>świadczeń.</a:t>
            </a:r>
            <a:endParaRPr lang="pl-PL" sz="1600" b="1" dirty="0" smtClean="0"/>
          </a:p>
          <a:p>
            <a:pPr marL="0" lvl="0" indent="0" algn="just">
              <a:buNone/>
            </a:pPr>
            <a:endParaRPr lang="pl-PL" sz="2000" b="1" dirty="0"/>
          </a:p>
          <a:p>
            <a:pPr marL="0" lvl="0" indent="0" algn="just">
              <a:buNone/>
            </a:pPr>
            <a:endParaRPr lang="pl-PL" sz="2000" b="1" dirty="0" smtClean="0"/>
          </a:p>
          <a:p>
            <a:pPr marL="0" lvl="0" indent="0" algn="just">
              <a:buNone/>
            </a:pPr>
            <a:endParaRPr lang="pl-PL" sz="2000" b="1" dirty="0"/>
          </a:p>
          <a:p>
            <a:pPr marL="0" indent="3175">
              <a:buNone/>
            </a:pPr>
            <a:r>
              <a:rPr lang="pl-PL" sz="2000" b="1" dirty="0" smtClean="0"/>
              <a:t> </a:t>
            </a:r>
            <a:endParaRPr lang="pl-PL" sz="1600" dirty="0" smtClean="0"/>
          </a:p>
          <a:p>
            <a:pPr lvl="0" indent="-9525">
              <a:buNone/>
            </a:pPr>
            <a:endParaRPr lang="pl-PL" dirty="0" smtClean="0">
              <a:solidFill>
                <a:srgbClr val="FF0000"/>
              </a:solidFill>
            </a:endParaRPr>
          </a:p>
          <a:p>
            <a:pPr eaLnBrk="1" hangingPunct="1">
              <a:buFont typeface="Wingdings" pitchFamily="2" charset="2"/>
              <a:buChar char="Ø"/>
            </a:pPr>
            <a:endParaRPr lang="pl-PL" dirty="0" smtClean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14546" y="274638"/>
            <a:ext cx="6472254" cy="11430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sz="1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eWUŚ</a:t>
            </a:r>
            <a:r>
              <a:rPr lang="pl-PL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- </a:t>
            </a:r>
            <a:r>
              <a:rPr lang="pl-PL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problemy zgłaszane przez </a:t>
            </a:r>
            <a:r>
              <a:rPr lang="pl-PL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świadczeniobiorców</a:t>
            </a:r>
            <a:r>
              <a:rPr lang="pl-PL" sz="1600" b="0" dirty="0" smtClean="0">
                <a:effectLst/>
              </a:rPr>
              <a:t/>
            </a:r>
            <a:br>
              <a:rPr lang="pl-PL" sz="1600" b="0" dirty="0" smtClean="0">
                <a:effectLst/>
              </a:rPr>
            </a:br>
            <a:endParaRPr lang="pl-PL" sz="1600" b="0" dirty="0">
              <a:effectLst/>
            </a:endParaRPr>
          </a:p>
        </p:txBody>
      </p:sp>
      <p:pic>
        <p:nvPicPr>
          <p:cNvPr id="15363" name="Obraz 3" descr="nfz_logo_C_kolor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214290"/>
            <a:ext cx="1728787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062980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ymbol zastępczy zawartości 2"/>
          <p:cNvSpPr>
            <a:spLocks noGrp="1"/>
          </p:cNvSpPr>
          <p:nvPr>
            <p:ph idx="1"/>
          </p:nvPr>
        </p:nvSpPr>
        <p:spPr>
          <a:xfrm>
            <a:off x="428596" y="1268760"/>
            <a:ext cx="8229600" cy="4589132"/>
          </a:xfrm>
        </p:spPr>
        <p:txBody>
          <a:bodyPr/>
          <a:lstStyle/>
          <a:p>
            <a:pPr marL="0" lvl="0" indent="0" algn="just">
              <a:buNone/>
            </a:pPr>
            <a:r>
              <a:rPr lang="pl-PL" sz="1800" b="1" i="1" dirty="0"/>
              <a:t>W sytuacji gdy </a:t>
            </a:r>
            <a:r>
              <a:rPr lang="pl-PL" sz="1800" b="1" i="1" dirty="0"/>
              <a:t>z systemu </a:t>
            </a:r>
            <a:r>
              <a:rPr lang="pl-PL" sz="1800" b="1" i="1" dirty="0" smtClean="0"/>
              <a:t> </a:t>
            </a:r>
            <a:r>
              <a:rPr lang="pl-PL" sz="1800" b="1" i="1" dirty="0" err="1" smtClean="0"/>
              <a:t>eWUŚ</a:t>
            </a:r>
            <a:r>
              <a:rPr lang="pl-PL" sz="1800" b="1" i="1" dirty="0" smtClean="0"/>
              <a:t> otrzymamy </a:t>
            </a:r>
            <a:r>
              <a:rPr lang="pl-PL" sz="1800" b="1" i="1" dirty="0"/>
              <a:t>odpowiedź</a:t>
            </a:r>
            <a:r>
              <a:rPr lang="pl-PL" sz="1800" b="1" i="1" dirty="0"/>
              <a:t>: </a:t>
            </a:r>
            <a:r>
              <a:rPr lang="pl-PL" sz="1800" b="1" i="1" dirty="0" smtClean="0"/>
              <a:t/>
            </a:r>
            <a:br>
              <a:rPr lang="pl-PL" sz="1800" b="1" i="1" dirty="0" smtClean="0"/>
            </a:br>
            <a:r>
              <a:rPr lang="pl-PL" sz="1800" b="1" i="1" dirty="0" smtClean="0">
                <a:solidFill>
                  <a:srgbClr val="FF0000"/>
                </a:solidFill>
              </a:rPr>
              <a:t>„</a:t>
            </a:r>
            <a:r>
              <a:rPr lang="pl-PL" sz="1800" b="1" i="1" dirty="0">
                <a:solidFill>
                  <a:srgbClr val="FF0000"/>
                </a:solidFill>
              </a:rPr>
              <a:t>Błędny numer PESEL”:</a:t>
            </a:r>
          </a:p>
          <a:p>
            <a:pPr marL="0" lvl="0" indent="0">
              <a:lnSpc>
                <a:spcPts val="2600"/>
              </a:lnSpc>
              <a:buNone/>
            </a:pPr>
            <a:r>
              <a:rPr lang="pl-PL" sz="1800" b="1" dirty="0" smtClean="0"/>
              <a:t>Należy </a:t>
            </a:r>
            <a:r>
              <a:rPr lang="pl-PL" sz="1800" b="1" dirty="0"/>
              <a:t>sprawdzić, czy został </a:t>
            </a:r>
            <a:r>
              <a:rPr lang="pl-PL" sz="1800" b="1" dirty="0" smtClean="0"/>
              <a:t> wprowadzony </a:t>
            </a:r>
            <a:r>
              <a:rPr lang="pl-PL" sz="1800" b="1" dirty="0"/>
              <a:t>prawidłowy PESEL. </a:t>
            </a:r>
            <a:r>
              <a:rPr lang="pl-PL" sz="1800" b="1" dirty="0" smtClean="0"/>
              <a:t/>
            </a:r>
            <a:br>
              <a:rPr lang="pl-PL" sz="1800" b="1" dirty="0" smtClean="0"/>
            </a:br>
            <a:r>
              <a:rPr lang="pl-PL" sz="1800" b="1" dirty="0" smtClean="0"/>
              <a:t>W </a:t>
            </a:r>
            <a:r>
              <a:rPr lang="pl-PL" sz="1800" b="1" dirty="0"/>
              <a:t>przypadku pomyłki wprowadzamy do systemu właściwy numer. Jeżeli nadal system informuje o błędnym numerze PESEL, należy poprosić pacjenta o drugi dokument zawierający ten numer. </a:t>
            </a:r>
            <a:r>
              <a:rPr lang="pl-PL" sz="1800" b="1" dirty="0" smtClean="0"/>
              <a:t>Jeżeli </a:t>
            </a:r>
            <a:r>
              <a:rPr lang="pl-PL" sz="1800" b="1" dirty="0"/>
              <a:t>numery różnią się, wprowadzamy do systemu numer z drugiego dokumentu. Jeżeli nadal otrzymujemy komunikat o nieprawidłowym numerze PESEL, </a:t>
            </a:r>
            <a:r>
              <a:rPr lang="pl-PL" sz="1800" b="1" dirty="0" smtClean="0"/>
              <a:t/>
            </a:r>
            <a:br>
              <a:rPr lang="pl-PL" sz="1800" b="1" dirty="0" smtClean="0"/>
            </a:br>
            <a:r>
              <a:rPr lang="pl-PL" sz="1800" b="1" dirty="0" smtClean="0"/>
              <a:t>a </a:t>
            </a:r>
            <a:r>
              <a:rPr lang="pl-PL" sz="1800" b="1" dirty="0"/>
              <a:t>numer został poprawnie wprowadzony do systemu i zgadza się </a:t>
            </a:r>
            <a:r>
              <a:rPr lang="pl-PL" sz="1800" b="1" dirty="0" smtClean="0"/>
              <a:t/>
            </a:r>
            <a:br>
              <a:rPr lang="pl-PL" sz="1800" b="1" dirty="0" smtClean="0"/>
            </a:br>
            <a:r>
              <a:rPr lang="pl-PL" sz="1800" b="1" dirty="0" smtClean="0"/>
              <a:t>z </a:t>
            </a:r>
            <a:r>
              <a:rPr lang="pl-PL" sz="1800" b="1" dirty="0"/>
              <a:t>dokumentem </a:t>
            </a:r>
            <a:r>
              <a:rPr lang="pl-PL" sz="1800" b="1" dirty="0" smtClean="0"/>
              <a:t>tożsamości, </a:t>
            </a:r>
            <a:r>
              <a:rPr lang="pl-PL" sz="1800" b="1" dirty="0"/>
              <a:t>należy </a:t>
            </a:r>
            <a:r>
              <a:rPr lang="pl-PL" sz="1800" b="1" dirty="0" smtClean="0"/>
              <a:t>zrezygnować z weryfikacji  uprawnień w systemie </a:t>
            </a:r>
            <a:r>
              <a:rPr lang="pl-PL" sz="1800" b="1" dirty="0" err="1" smtClean="0"/>
              <a:t>eWUŚ</a:t>
            </a:r>
            <a:r>
              <a:rPr lang="pl-PL" sz="1800" b="1" dirty="0" smtClean="0"/>
              <a:t> i potwierdzić </a:t>
            </a:r>
            <a:r>
              <a:rPr lang="pl-PL" sz="1800" b="1" dirty="0"/>
              <a:t>uprawnienia za pomocą innych </a:t>
            </a:r>
            <a:r>
              <a:rPr lang="pl-PL" sz="1800" b="1" dirty="0" smtClean="0"/>
              <a:t>dokumentów, a pacjent powinien zgłosić się do Funduszu  </a:t>
            </a:r>
            <a:br>
              <a:rPr lang="pl-PL" sz="1800" b="1" dirty="0" smtClean="0"/>
            </a:br>
            <a:r>
              <a:rPr lang="pl-PL" sz="1800" b="1" dirty="0" smtClean="0"/>
              <a:t>w celu wyjaśnienia sprawy</a:t>
            </a:r>
            <a:r>
              <a:rPr lang="pl-PL" sz="1800" b="1" dirty="0" smtClean="0"/>
              <a:t>. Pacjent natomiast powinien wyjaśnić problem z Funduszem.</a:t>
            </a:r>
            <a:endParaRPr lang="pl-PL" sz="1800" b="1" dirty="0"/>
          </a:p>
          <a:p>
            <a:pPr marL="0" lvl="0" indent="0" algn="just">
              <a:buNone/>
            </a:pPr>
            <a:endParaRPr lang="pl-PL" sz="2000" b="1" dirty="0"/>
          </a:p>
          <a:p>
            <a:pPr marL="0" lvl="0" indent="0">
              <a:lnSpc>
                <a:spcPts val="2800"/>
              </a:lnSpc>
              <a:buNone/>
            </a:pPr>
            <a:endParaRPr lang="pl-PL" sz="2000" b="1" dirty="0" smtClean="0"/>
          </a:p>
          <a:p>
            <a:pPr marL="0" lvl="0" indent="0">
              <a:lnSpc>
                <a:spcPts val="2800"/>
              </a:lnSpc>
              <a:buNone/>
            </a:pPr>
            <a:endParaRPr lang="pl-PL" sz="2000" b="1" dirty="0"/>
          </a:p>
          <a:p>
            <a:pPr marL="0" lvl="0" indent="0">
              <a:lnSpc>
                <a:spcPts val="2800"/>
              </a:lnSpc>
              <a:buNone/>
            </a:pPr>
            <a:endParaRPr lang="pl-PL" sz="2000" b="1" dirty="0" smtClean="0"/>
          </a:p>
          <a:p>
            <a:pPr marL="0" lvl="0" indent="0">
              <a:lnSpc>
                <a:spcPts val="2800"/>
              </a:lnSpc>
              <a:buNone/>
            </a:pPr>
            <a:r>
              <a:rPr lang="pl-PL" sz="2000" b="1" dirty="0" smtClean="0"/>
              <a:t> </a:t>
            </a:r>
          </a:p>
          <a:p>
            <a:pPr marL="0" lvl="0" indent="0" algn="just">
              <a:buNone/>
            </a:pPr>
            <a:endParaRPr lang="pl-PL" sz="2000" b="1" dirty="0"/>
          </a:p>
          <a:p>
            <a:pPr marL="0" indent="3175">
              <a:buNone/>
            </a:pPr>
            <a:r>
              <a:rPr lang="pl-PL" sz="2000" b="1" dirty="0" smtClean="0"/>
              <a:t> </a:t>
            </a:r>
            <a:endParaRPr lang="pl-PL" sz="1600" dirty="0" smtClean="0"/>
          </a:p>
          <a:p>
            <a:pPr lvl="0" indent="-9525">
              <a:buNone/>
            </a:pPr>
            <a:endParaRPr lang="pl-PL" dirty="0" smtClean="0">
              <a:solidFill>
                <a:srgbClr val="FF0000"/>
              </a:solidFill>
            </a:endParaRPr>
          </a:p>
          <a:p>
            <a:pPr eaLnBrk="1" hangingPunct="1">
              <a:buFont typeface="Wingdings" pitchFamily="2" charset="2"/>
              <a:buChar char="Ø"/>
            </a:pPr>
            <a:endParaRPr lang="pl-PL" dirty="0" smtClean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14546" y="274638"/>
            <a:ext cx="6472254" cy="11430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sz="1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eWUŚ</a:t>
            </a:r>
            <a:r>
              <a:rPr lang="pl-PL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- </a:t>
            </a:r>
            <a:r>
              <a:rPr lang="pl-PL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problemy zgłaszane przez </a:t>
            </a:r>
            <a:r>
              <a:rPr lang="pl-PL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świadczeniobiorców</a:t>
            </a:r>
            <a:r>
              <a:rPr lang="pl-PL" sz="1600" b="0" dirty="0" smtClean="0">
                <a:effectLst/>
              </a:rPr>
              <a:t/>
            </a:r>
            <a:br>
              <a:rPr lang="pl-PL" sz="1600" b="0" dirty="0" smtClean="0">
                <a:effectLst/>
              </a:rPr>
            </a:br>
            <a:endParaRPr lang="pl-PL" sz="1600" b="0" dirty="0">
              <a:effectLst/>
            </a:endParaRPr>
          </a:p>
        </p:txBody>
      </p:sp>
      <p:pic>
        <p:nvPicPr>
          <p:cNvPr id="15363" name="Obraz 3" descr="nfz_logo_C_kolor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214290"/>
            <a:ext cx="1728787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238865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ymbol zastępczy zawartości 2"/>
          <p:cNvSpPr>
            <a:spLocks noGrp="1"/>
          </p:cNvSpPr>
          <p:nvPr>
            <p:ph idx="1"/>
          </p:nvPr>
        </p:nvSpPr>
        <p:spPr>
          <a:xfrm>
            <a:off x="428596" y="1571612"/>
            <a:ext cx="8229600" cy="4286280"/>
          </a:xfrm>
        </p:spPr>
        <p:txBody>
          <a:bodyPr/>
          <a:lstStyle/>
          <a:p>
            <a:pPr marL="0" lvl="0" indent="0">
              <a:buNone/>
            </a:pPr>
            <a:r>
              <a:rPr lang="pl-PL" sz="2000" b="1" dirty="0"/>
              <a:t>Jeżeli otrzymamy z systemu odpowiedź: </a:t>
            </a:r>
            <a:endParaRPr lang="pl-PL" sz="2000" b="1" dirty="0" smtClean="0"/>
          </a:p>
          <a:p>
            <a:pPr marL="0" lvl="0" indent="0">
              <a:buNone/>
            </a:pPr>
            <a:r>
              <a:rPr lang="pl-PL" sz="2000" b="1" i="1" dirty="0" smtClean="0">
                <a:solidFill>
                  <a:srgbClr val="FF0000"/>
                </a:solidFill>
              </a:rPr>
              <a:t>PESEL </a:t>
            </a:r>
            <a:r>
              <a:rPr lang="pl-PL" sz="2000" b="1" i="1" dirty="0">
                <a:solidFill>
                  <a:srgbClr val="FF0000"/>
                </a:solidFill>
              </a:rPr>
              <a:t>jest prawidłowy, ale imię i nazwisko, które pojawią się na ekranie są inne </a:t>
            </a:r>
            <a:r>
              <a:rPr lang="pl-PL" sz="2000" b="1" i="1" dirty="0" smtClean="0">
                <a:solidFill>
                  <a:srgbClr val="FF0000"/>
                </a:solidFill>
              </a:rPr>
              <a:t>niż w </a:t>
            </a:r>
            <a:r>
              <a:rPr lang="pl-PL" sz="2000" b="1" i="1" dirty="0">
                <a:solidFill>
                  <a:srgbClr val="FF0000"/>
                </a:solidFill>
              </a:rPr>
              <a:t>dokumencie tożsamości </a:t>
            </a:r>
            <a:r>
              <a:rPr lang="pl-PL" sz="2000" b="1" i="1" dirty="0" smtClean="0">
                <a:solidFill>
                  <a:srgbClr val="FF0000"/>
                </a:solidFill>
              </a:rPr>
              <a:t>:</a:t>
            </a:r>
            <a:endParaRPr lang="pl-PL" sz="2000" b="1" i="1" dirty="0">
              <a:solidFill>
                <a:srgbClr val="FF0000"/>
              </a:solidFill>
            </a:endParaRPr>
          </a:p>
          <a:p>
            <a:pPr marL="0" lvl="0" indent="0" algn="just">
              <a:lnSpc>
                <a:spcPts val="2600"/>
              </a:lnSpc>
              <a:spcBef>
                <a:spcPts val="600"/>
              </a:spcBef>
              <a:buNone/>
            </a:pPr>
            <a:endParaRPr lang="pl-PL" sz="1800" b="1" dirty="0" smtClean="0"/>
          </a:p>
          <a:p>
            <a:pPr marL="0" lvl="0" indent="0" algn="just">
              <a:lnSpc>
                <a:spcPts val="2600"/>
              </a:lnSpc>
              <a:spcBef>
                <a:spcPts val="600"/>
              </a:spcBef>
              <a:buNone/>
            </a:pPr>
            <a:r>
              <a:rPr lang="pl-PL" sz="1800" b="1" dirty="0" smtClean="0"/>
              <a:t>Zawsze należy </a:t>
            </a:r>
            <a:r>
              <a:rPr lang="pl-PL" sz="1800" b="1" dirty="0"/>
              <a:t>sprawdzić, czy został wprowadzony prawidłowy PESEL</a:t>
            </a:r>
            <a:r>
              <a:rPr lang="pl-PL" sz="1800" b="1" dirty="0" smtClean="0"/>
              <a:t>.</a:t>
            </a:r>
            <a:br>
              <a:rPr lang="pl-PL" sz="1800" b="1" dirty="0" smtClean="0"/>
            </a:br>
            <a:r>
              <a:rPr lang="pl-PL" sz="1800" b="1" dirty="0" smtClean="0"/>
              <a:t>W </a:t>
            </a:r>
            <a:r>
              <a:rPr lang="pl-PL" sz="1800" b="1" dirty="0"/>
              <a:t>przypadku pomyłki wprowadzamy do systemu właściwy numer. </a:t>
            </a:r>
            <a:r>
              <a:rPr lang="pl-PL" sz="1800" b="1" dirty="0" smtClean="0"/>
              <a:t/>
            </a:r>
            <a:br>
              <a:rPr lang="pl-PL" sz="1800" b="1" dirty="0" smtClean="0"/>
            </a:br>
            <a:r>
              <a:rPr lang="pl-PL" sz="1800" b="1" dirty="0" smtClean="0"/>
              <a:t>Gdy </a:t>
            </a:r>
            <a:r>
              <a:rPr lang="pl-PL" sz="1800" b="1" dirty="0"/>
              <a:t>wprowadzony PESEL jest prawidłowy, informujemy </a:t>
            </a:r>
            <a:r>
              <a:rPr lang="pl-PL" sz="1800" b="1" dirty="0" err="1" smtClean="0"/>
              <a:t>świadczenio</a:t>
            </a:r>
            <a:r>
              <a:rPr lang="pl-PL" sz="1800" b="1" dirty="0" smtClean="0"/>
              <a:t>-biorcę, że w </a:t>
            </a:r>
            <a:r>
              <a:rPr lang="pl-PL" sz="1800" b="1" dirty="0"/>
              <a:t>systemie informatycznym NFZ są inne dane osobowe </a:t>
            </a:r>
            <a:r>
              <a:rPr lang="pl-PL" sz="1800" b="1" dirty="0" smtClean="0">
                <a:solidFill>
                  <a:srgbClr val="FF0000"/>
                </a:solidFill>
              </a:rPr>
              <a:t>(nie podawać jakie!)</a:t>
            </a:r>
            <a:r>
              <a:rPr lang="pl-PL" sz="1800" b="1" dirty="0" smtClean="0"/>
              <a:t> i powinien </a:t>
            </a:r>
            <a:r>
              <a:rPr lang="pl-PL" sz="1800" b="1" dirty="0"/>
              <a:t>zgłosić się do </a:t>
            </a:r>
            <a:r>
              <a:rPr lang="pl-PL" sz="1800" b="1" dirty="0" smtClean="0"/>
              <a:t>Funduszu </a:t>
            </a:r>
            <a:r>
              <a:rPr lang="pl-PL" sz="1800" b="1" dirty="0"/>
              <a:t>w celu wyjaśnienia problemu. </a:t>
            </a:r>
            <a:endParaRPr lang="pl-PL" sz="1800" b="1" dirty="0" smtClean="0"/>
          </a:p>
          <a:p>
            <a:pPr marL="0" lvl="0" indent="0" algn="just">
              <a:lnSpc>
                <a:spcPts val="2600"/>
              </a:lnSpc>
              <a:spcBef>
                <a:spcPts val="0"/>
              </a:spcBef>
              <a:buNone/>
            </a:pPr>
            <a:r>
              <a:rPr lang="pl-PL" sz="1800" b="1" dirty="0" smtClean="0"/>
              <a:t>W </a:t>
            </a:r>
            <a:r>
              <a:rPr lang="pl-PL" sz="1800" b="1" dirty="0"/>
              <a:t>tym przypadku należy </a:t>
            </a:r>
            <a:r>
              <a:rPr lang="pl-PL" sz="1800" b="1" dirty="0" smtClean="0"/>
              <a:t>potwierdzić </a:t>
            </a:r>
            <a:r>
              <a:rPr lang="pl-PL" sz="1800" b="1" dirty="0"/>
              <a:t>uprawnienia za pomocą innych dokumentów.</a:t>
            </a:r>
          </a:p>
          <a:p>
            <a:pPr marL="0" lvl="0" indent="0" algn="just">
              <a:buNone/>
            </a:pPr>
            <a:endParaRPr lang="pl-PL" sz="2000" b="1" dirty="0"/>
          </a:p>
          <a:p>
            <a:pPr marL="0" indent="3175">
              <a:buNone/>
            </a:pPr>
            <a:r>
              <a:rPr lang="pl-PL" sz="2000" b="1" dirty="0" smtClean="0"/>
              <a:t> </a:t>
            </a:r>
            <a:endParaRPr lang="pl-PL" sz="1600" dirty="0" smtClean="0"/>
          </a:p>
          <a:p>
            <a:pPr lvl="0" indent="-9525">
              <a:buNone/>
            </a:pPr>
            <a:endParaRPr lang="pl-PL" dirty="0" smtClean="0">
              <a:solidFill>
                <a:srgbClr val="FF0000"/>
              </a:solidFill>
            </a:endParaRPr>
          </a:p>
          <a:p>
            <a:pPr eaLnBrk="1" hangingPunct="1">
              <a:buFont typeface="Wingdings" pitchFamily="2" charset="2"/>
              <a:buChar char="Ø"/>
            </a:pPr>
            <a:endParaRPr lang="pl-PL" dirty="0" smtClean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14546" y="274638"/>
            <a:ext cx="6472254" cy="11430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sz="1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eWUŚ</a:t>
            </a:r>
            <a:r>
              <a:rPr lang="pl-PL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- </a:t>
            </a:r>
            <a:r>
              <a:rPr lang="pl-PL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problemy zgłaszane przez </a:t>
            </a:r>
            <a:r>
              <a:rPr lang="pl-PL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świadczeniobiorców</a:t>
            </a:r>
            <a:r>
              <a:rPr lang="pl-PL" sz="1600" b="0" dirty="0" smtClean="0">
                <a:effectLst/>
              </a:rPr>
              <a:t/>
            </a:r>
            <a:br>
              <a:rPr lang="pl-PL" sz="1600" b="0" dirty="0" smtClean="0">
                <a:effectLst/>
              </a:rPr>
            </a:br>
            <a:endParaRPr lang="pl-PL" sz="1600" b="0" dirty="0">
              <a:effectLst/>
            </a:endParaRPr>
          </a:p>
        </p:txBody>
      </p:sp>
      <p:pic>
        <p:nvPicPr>
          <p:cNvPr id="15363" name="Obraz 3" descr="nfz_logo_C_kolor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214290"/>
            <a:ext cx="1728787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434312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ymbol zastępczy zawartości 2"/>
          <p:cNvSpPr>
            <a:spLocks noGrp="1"/>
          </p:cNvSpPr>
          <p:nvPr>
            <p:ph idx="1"/>
          </p:nvPr>
        </p:nvSpPr>
        <p:spPr>
          <a:xfrm>
            <a:off x="428596" y="1571612"/>
            <a:ext cx="8229600" cy="4286280"/>
          </a:xfrm>
        </p:spPr>
        <p:txBody>
          <a:bodyPr/>
          <a:lstStyle/>
          <a:p>
            <a:pPr marL="0" lvl="0" indent="0">
              <a:buNone/>
            </a:pPr>
            <a:endParaRPr lang="pl-PL" sz="2000" b="1" i="1" dirty="0"/>
          </a:p>
          <a:p>
            <a:pPr marL="0" lvl="0" indent="0">
              <a:buNone/>
            </a:pPr>
            <a:endParaRPr lang="pl-PL" sz="2000" b="1" i="1" dirty="0" smtClean="0"/>
          </a:p>
          <a:p>
            <a:pPr marL="0" lvl="0" indent="0">
              <a:buNone/>
            </a:pPr>
            <a:r>
              <a:rPr lang="pl-PL" sz="2000" b="1" dirty="0" smtClean="0">
                <a:solidFill>
                  <a:srgbClr val="FF0000"/>
                </a:solidFill>
              </a:rPr>
              <a:t>Pamiętajmy </a:t>
            </a:r>
            <a:r>
              <a:rPr lang="pl-PL" sz="2000" b="1" dirty="0">
                <a:solidFill>
                  <a:srgbClr val="FF0000"/>
                </a:solidFill>
              </a:rPr>
              <a:t>o zachowaniu zasad ochrony danych osobowych! </a:t>
            </a:r>
          </a:p>
          <a:p>
            <a:pPr marL="0" lvl="0" indent="0">
              <a:buNone/>
            </a:pPr>
            <a:endParaRPr lang="pl-PL" sz="2000" b="1" dirty="0" smtClean="0">
              <a:solidFill>
                <a:srgbClr val="FF0000"/>
              </a:solidFill>
            </a:endParaRPr>
          </a:p>
          <a:p>
            <a:pPr marL="0" lvl="0" indent="0">
              <a:lnSpc>
                <a:spcPts val="2800"/>
              </a:lnSpc>
              <a:buNone/>
            </a:pPr>
            <a:r>
              <a:rPr lang="pl-PL" sz="2000" b="1" dirty="0" smtClean="0">
                <a:solidFill>
                  <a:srgbClr val="FF0000"/>
                </a:solidFill>
              </a:rPr>
              <a:t>W wyżej omówionej sytuacji nie </a:t>
            </a:r>
            <a:r>
              <a:rPr lang="pl-PL" sz="2000" b="1" dirty="0">
                <a:solidFill>
                  <a:srgbClr val="FF0000"/>
                </a:solidFill>
              </a:rPr>
              <a:t>należy przekazywać </a:t>
            </a:r>
            <a:r>
              <a:rPr lang="pl-PL" sz="2000" b="1" dirty="0" smtClean="0">
                <a:solidFill>
                  <a:srgbClr val="FF0000"/>
                </a:solidFill>
              </a:rPr>
              <a:t>pacjentowi uzyskanych z systemu </a:t>
            </a:r>
            <a:r>
              <a:rPr lang="pl-PL" sz="2000" b="1" dirty="0" err="1" smtClean="0">
                <a:solidFill>
                  <a:srgbClr val="FF0000"/>
                </a:solidFill>
              </a:rPr>
              <a:t>eWUŚ</a:t>
            </a:r>
            <a:r>
              <a:rPr lang="pl-PL" sz="2000" b="1" dirty="0" smtClean="0">
                <a:solidFill>
                  <a:srgbClr val="FF0000"/>
                </a:solidFill>
              </a:rPr>
              <a:t> danych i </a:t>
            </a:r>
            <a:r>
              <a:rPr lang="pl-PL" sz="2000" b="1" dirty="0">
                <a:solidFill>
                  <a:srgbClr val="FF0000"/>
                </a:solidFill>
              </a:rPr>
              <a:t>w </a:t>
            </a:r>
            <a:r>
              <a:rPr lang="pl-PL" sz="2000" b="1" dirty="0" smtClean="0">
                <a:solidFill>
                  <a:srgbClr val="FF0000"/>
                </a:solidFill>
              </a:rPr>
              <a:t>żadnym </a:t>
            </a:r>
            <a:r>
              <a:rPr lang="pl-PL" sz="2000" b="1" dirty="0">
                <a:solidFill>
                  <a:srgbClr val="FF0000"/>
                </a:solidFill>
              </a:rPr>
              <a:t>przypadku nie informujemy  </a:t>
            </a:r>
            <a:r>
              <a:rPr lang="pl-PL" sz="2000" b="1" dirty="0" smtClean="0">
                <a:solidFill>
                  <a:srgbClr val="FF0000"/>
                </a:solidFill>
              </a:rPr>
              <a:t>go </a:t>
            </a:r>
            <a:r>
              <a:rPr lang="pl-PL" sz="2000" b="1" dirty="0">
                <a:solidFill>
                  <a:srgbClr val="FF0000"/>
                </a:solidFill>
              </a:rPr>
              <a:t>o tym, </a:t>
            </a:r>
            <a:r>
              <a:rPr lang="pl-PL" sz="2000" b="1" dirty="0" smtClean="0">
                <a:solidFill>
                  <a:srgbClr val="FF0000"/>
                </a:solidFill>
              </a:rPr>
              <a:t> jakie </a:t>
            </a:r>
            <a:r>
              <a:rPr lang="pl-PL" sz="2000" b="1" dirty="0" smtClean="0">
                <a:solidFill>
                  <a:srgbClr val="FF0000"/>
                </a:solidFill>
              </a:rPr>
              <a:t>imię  i </a:t>
            </a:r>
            <a:r>
              <a:rPr lang="pl-PL" sz="2000" b="1" dirty="0">
                <a:solidFill>
                  <a:srgbClr val="FF0000"/>
                </a:solidFill>
              </a:rPr>
              <a:t>nazwisko pojawiło się </a:t>
            </a:r>
            <a:r>
              <a:rPr lang="pl-PL" sz="2000" b="1" dirty="0" smtClean="0">
                <a:solidFill>
                  <a:srgbClr val="FF0000"/>
                </a:solidFill>
              </a:rPr>
              <a:t/>
            </a:r>
            <a:br>
              <a:rPr lang="pl-PL" sz="2000" b="1" dirty="0" smtClean="0">
                <a:solidFill>
                  <a:srgbClr val="FF0000"/>
                </a:solidFill>
              </a:rPr>
            </a:br>
            <a:r>
              <a:rPr lang="pl-PL" sz="2000" b="1" dirty="0" smtClean="0">
                <a:solidFill>
                  <a:srgbClr val="FF0000"/>
                </a:solidFill>
              </a:rPr>
              <a:t>w </a:t>
            </a:r>
            <a:r>
              <a:rPr lang="pl-PL" sz="2000" b="1" dirty="0">
                <a:solidFill>
                  <a:srgbClr val="FF0000"/>
                </a:solidFill>
              </a:rPr>
              <a:t>systemie!</a:t>
            </a:r>
          </a:p>
          <a:p>
            <a:pPr marL="0" lvl="0" indent="0" algn="just">
              <a:lnSpc>
                <a:spcPts val="2800"/>
              </a:lnSpc>
              <a:buNone/>
            </a:pPr>
            <a:endParaRPr lang="pl-PL" sz="2000" b="1" dirty="0"/>
          </a:p>
          <a:p>
            <a:pPr marL="0" indent="3175">
              <a:buNone/>
            </a:pPr>
            <a:r>
              <a:rPr lang="pl-PL" sz="2000" b="1" dirty="0" smtClean="0"/>
              <a:t> </a:t>
            </a:r>
            <a:endParaRPr lang="pl-PL" sz="1600" dirty="0" smtClean="0"/>
          </a:p>
          <a:p>
            <a:pPr lvl="0" indent="-9525">
              <a:buNone/>
            </a:pPr>
            <a:endParaRPr lang="pl-PL" dirty="0" smtClean="0">
              <a:solidFill>
                <a:srgbClr val="FF0000"/>
              </a:solidFill>
            </a:endParaRPr>
          </a:p>
          <a:p>
            <a:pPr eaLnBrk="1" hangingPunct="1">
              <a:buFont typeface="Wingdings" pitchFamily="2" charset="2"/>
              <a:buChar char="Ø"/>
            </a:pPr>
            <a:endParaRPr lang="pl-PL" dirty="0" smtClean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14546" y="274638"/>
            <a:ext cx="6472254" cy="11430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sz="1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eWUŚ</a:t>
            </a:r>
            <a:r>
              <a:rPr lang="pl-PL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- </a:t>
            </a:r>
            <a:r>
              <a:rPr lang="pl-PL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problemy zgłaszane przez </a:t>
            </a:r>
            <a:r>
              <a:rPr lang="pl-PL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świadczeniobiorców</a:t>
            </a:r>
            <a:r>
              <a:rPr lang="pl-PL" sz="1600" b="0" dirty="0" smtClean="0">
                <a:effectLst/>
              </a:rPr>
              <a:t/>
            </a:r>
            <a:br>
              <a:rPr lang="pl-PL" sz="1600" b="0" dirty="0" smtClean="0">
                <a:effectLst/>
              </a:rPr>
            </a:br>
            <a:endParaRPr lang="pl-PL" sz="1600" b="0" dirty="0">
              <a:effectLst/>
            </a:endParaRPr>
          </a:p>
        </p:txBody>
      </p:sp>
      <p:pic>
        <p:nvPicPr>
          <p:cNvPr id="15363" name="Obraz 3" descr="nfz_logo_C_kolor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214290"/>
            <a:ext cx="1728787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858116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ymbol zastępczy zawartości 2"/>
          <p:cNvSpPr>
            <a:spLocks noGrp="1"/>
          </p:cNvSpPr>
          <p:nvPr>
            <p:ph idx="1"/>
          </p:nvPr>
        </p:nvSpPr>
        <p:spPr>
          <a:xfrm>
            <a:off x="428596" y="1571612"/>
            <a:ext cx="8229600" cy="4286280"/>
          </a:xfrm>
        </p:spPr>
        <p:txBody>
          <a:bodyPr/>
          <a:lstStyle/>
          <a:p>
            <a:pPr marL="457200" lvl="0" indent="-457200">
              <a:buFont typeface="+mj-lt"/>
              <a:buAutoNum type="arabicPeriod"/>
            </a:pPr>
            <a:endParaRPr lang="pl-PL" sz="2000" b="1" dirty="0" smtClean="0"/>
          </a:p>
          <a:p>
            <a:pPr marL="0" lvl="0" indent="0" algn="ctr">
              <a:buNone/>
            </a:pPr>
            <a:endParaRPr lang="pl-PL" sz="2000" b="1" dirty="0"/>
          </a:p>
          <a:p>
            <a:pPr marL="0" lvl="0" indent="0" algn="ctr">
              <a:buNone/>
            </a:pPr>
            <a:endParaRPr lang="pl-PL" sz="2400" b="1" dirty="0" smtClean="0"/>
          </a:p>
          <a:p>
            <a:pPr marL="450850" lvl="0" indent="-450850">
              <a:lnSpc>
                <a:spcPts val="2900"/>
              </a:lnSpc>
              <a:buNone/>
            </a:pPr>
            <a:r>
              <a:rPr lang="pl-PL" sz="2400" b="1" dirty="0" smtClean="0"/>
              <a:t>1. Odmowa </a:t>
            </a:r>
            <a:r>
              <a:rPr lang="pl-PL" sz="2400" b="1" dirty="0"/>
              <a:t>udzielenia świadczenia i odmowa wystawienia refundowanej recepty z uwagi na brak potwierdzenia uprawnień świadczeniobiorcy </a:t>
            </a:r>
            <a:r>
              <a:rPr lang="pl-PL" sz="2400" b="1" dirty="0" smtClean="0"/>
              <a:t/>
            </a:r>
            <a:br>
              <a:rPr lang="pl-PL" sz="2400" b="1" dirty="0" smtClean="0"/>
            </a:br>
            <a:r>
              <a:rPr lang="pl-PL" sz="2400" b="1" dirty="0" smtClean="0"/>
              <a:t>w </a:t>
            </a:r>
            <a:r>
              <a:rPr lang="pl-PL" sz="2400" b="1" dirty="0"/>
              <a:t>systemie  </a:t>
            </a:r>
            <a:r>
              <a:rPr lang="pl-PL" sz="2400" b="1" dirty="0" err="1" smtClean="0"/>
              <a:t>eWUŚ</a:t>
            </a:r>
            <a:r>
              <a:rPr lang="pl-PL" sz="2400" b="1" dirty="0" smtClean="0"/>
              <a:t>.</a:t>
            </a:r>
          </a:p>
          <a:p>
            <a:pPr marL="0" lvl="0" indent="0" algn="just">
              <a:lnSpc>
                <a:spcPts val="2900"/>
              </a:lnSpc>
              <a:buNone/>
            </a:pPr>
            <a:endParaRPr lang="pl-PL" sz="1600" b="1" dirty="0" smtClean="0"/>
          </a:p>
          <a:p>
            <a:pPr marL="0" lvl="0" indent="0" algn="just">
              <a:buNone/>
            </a:pPr>
            <a:endParaRPr lang="pl-PL" sz="2000" b="1" dirty="0"/>
          </a:p>
          <a:p>
            <a:pPr marL="0" lvl="0" indent="0" algn="just">
              <a:buNone/>
            </a:pPr>
            <a:endParaRPr lang="pl-PL" sz="2000" b="1" dirty="0" smtClean="0"/>
          </a:p>
          <a:p>
            <a:pPr marL="0" lvl="0" indent="0" algn="just">
              <a:buNone/>
            </a:pPr>
            <a:endParaRPr lang="pl-PL" sz="2000" b="1" dirty="0"/>
          </a:p>
          <a:p>
            <a:pPr marL="0" indent="3175">
              <a:buNone/>
            </a:pPr>
            <a:r>
              <a:rPr lang="pl-PL" sz="2000" b="1" dirty="0" smtClean="0"/>
              <a:t> </a:t>
            </a:r>
            <a:endParaRPr lang="pl-PL" sz="1600" dirty="0" smtClean="0"/>
          </a:p>
          <a:p>
            <a:pPr lvl="0" indent="-9525">
              <a:buNone/>
            </a:pPr>
            <a:endParaRPr lang="pl-PL" dirty="0" smtClean="0">
              <a:solidFill>
                <a:srgbClr val="FF0000"/>
              </a:solidFill>
            </a:endParaRPr>
          </a:p>
          <a:p>
            <a:pPr eaLnBrk="1" hangingPunct="1">
              <a:buFont typeface="Wingdings" pitchFamily="2" charset="2"/>
              <a:buChar char="Ø"/>
            </a:pPr>
            <a:endParaRPr lang="pl-PL" dirty="0" smtClean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14546" y="274638"/>
            <a:ext cx="6472254" cy="11430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sz="1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eWUŚ</a:t>
            </a:r>
            <a:r>
              <a:rPr lang="pl-PL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- </a:t>
            </a:r>
            <a:r>
              <a:rPr lang="pl-PL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problemy zgłaszane przez </a:t>
            </a:r>
            <a:r>
              <a:rPr lang="pl-PL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świadczeniobiorców</a:t>
            </a:r>
            <a:r>
              <a:rPr lang="pl-PL" sz="1600" b="0" dirty="0" smtClean="0">
                <a:effectLst/>
              </a:rPr>
              <a:t/>
            </a:r>
            <a:br>
              <a:rPr lang="pl-PL" sz="1600" b="0" dirty="0" smtClean="0">
                <a:effectLst/>
              </a:rPr>
            </a:br>
            <a:endParaRPr lang="pl-PL" sz="1600" b="0" dirty="0">
              <a:effectLst/>
            </a:endParaRPr>
          </a:p>
        </p:txBody>
      </p:sp>
      <p:pic>
        <p:nvPicPr>
          <p:cNvPr id="15363" name="Obraz 3" descr="nfz_logo_C_kolor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214290"/>
            <a:ext cx="1728787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489103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ymbol zastępczy zawartości 2"/>
          <p:cNvSpPr>
            <a:spLocks noGrp="1"/>
          </p:cNvSpPr>
          <p:nvPr>
            <p:ph idx="1"/>
          </p:nvPr>
        </p:nvSpPr>
        <p:spPr>
          <a:xfrm>
            <a:off x="428596" y="1571612"/>
            <a:ext cx="8229600" cy="4286280"/>
          </a:xfrm>
        </p:spPr>
        <p:txBody>
          <a:bodyPr/>
          <a:lstStyle/>
          <a:p>
            <a:pPr marL="0" lvl="0" indent="0">
              <a:buNone/>
            </a:pPr>
            <a:endParaRPr lang="pl-PL" sz="2000" b="1" i="1" dirty="0"/>
          </a:p>
          <a:p>
            <a:pPr marL="0" lvl="0" indent="0">
              <a:buNone/>
            </a:pPr>
            <a:endParaRPr lang="pl-PL" sz="2000" b="1" i="1" dirty="0" smtClean="0"/>
          </a:p>
          <a:p>
            <a:pPr marL="0" lvl="0" indent="0">
              <a:buNone/>
            </a:pPr>
            <a:endParaRPr lang="pl-PL" sz="2000" b="1" i="1" dirty="0"/>
          </a:p>
          <a:p>
            <a:pPr marL="0" lvl="0" indent="0">
              <a:buNone/>
            </a:pPr>
            <a:endParaRPr lang="pl-PL" sz="2000" b="1" i="1" dirty="0" smtClean="0"/>
          </a:p>
          <a:p>
            <a:pPr marL="0" lvl="0" indent="0" algn="ctr">
              <a:buNone/>
            </a:pPr>
            <a:r>
              <a:rPr lang="pl-PL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DZIĘKUJĘ  ZA  </a:t>
            </a:r>
            <a:r>
              <a:rPr lang="pl-PL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UWAGĘ</a:t>
            </a:r>
          </a:p>
          <a:p>
            <a:pPr marL="0" lvl="0" indent="0" algn="just">
              <a:lnSpc>
                <a:spcPts val="2800"/>
              </a:lnSpc>
              <a:buNone/>
            </a:pPr>
            <a:endParaRPr lang="pl-PL" sz="2000" b="1" dirty="0"/>
          </a:p>
          <a:p>
            <a:pPr marL="0" indent="3175">
              <a:buNone/>
            </a:pPr>
            <a:r>
              <a:rPr lang="pl-PL" sz="2000" b="1" dirty="0" smtClean="0"/>
              <a:t> </a:t>
            </a:r>
            <a:endParaRPr lang="pl-PL" sz="1600" dirty="0" smtClean="0"/>
          </a:p>
          <a:p>
            <a:pPr lvl="0" indent="-9525">
              <a:buNone/>
            </a:pPr>
            <a:endParaRPr lang="pl-PL" dirty="0" smtClean="0">
              <a:solidFill>
                <a:srgbClr val="FF0000"/>
              </a:solidFill>
            </a:endParaRPr>
          </a:p>
          <a:p>
            <a:pPr eaLnBrk="1" hangingPunct="1">
              <a:buFont typeface="Wingdings" pitchFamily="2" charset="2"/>
              <a:buChar char="Ø"/>
            </a:pPr>
            <a:endParaRPr lang="pl-PL" dirty="0" smtClean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14546" y="274638"/>
            <a:ext cx="6472254" cy="11430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sz="1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eWUŚ</a:t>
            </a:r>
            <a:r>
              <a:rPr lang="pl-PL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- </a:t>
            </a:r>
            <a:r>
              <a:rPr lang="pl-PL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problemy zgłaszane przez </a:t>
            </a:r>
            <a:r>
              <a:rPr lang="pl-PL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świadczeniobiorców</a:t>
            </a:r>
            <a:r>
              <a:rPr lang="pl-PL" sz="1600" b="0" dirty="0" smtClean="0">
                <a:effectLst/>
              </a:rPr>
              <a:t/>
            </a:r>
            <a:br>
              <a:rPr lang="pl-PL" sz="1600" b="0" dirty="0" smtClean="0">
                <a:effectLst/>
              </a:rPr>
            </a:br>
            <a:endParaRPr lang="pl-PL" sz="1600" b="0" dirty="0">
              <a:effectLst/>
            </a:endParaRPr>
          </a:p>
        </p:txBody>
      </p:sp>
      <p:pic>
        <p:nvPicPr>
          <p:cNvPr id="15363" name="Obraz 3" descr="nfz_logo_C_kolor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214290"/>
            <a:ext cx="1728787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908432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ymbol zastępczy zawartości 2"/>
          <p:cNvSpPr>
            <a:spLocks noGrp="1"/>
          </p:cNvSpPr>
          <p:nvPr>
            <p:ph idx="1"/>
          </p:nvPr>
        </p:nvSpPr>
        <p:spPr>
          <a:xfrm>
            <a:off x="428596" y="1571612"/>
            <a:ext cx="8229600" cy="4286280"/>
          </a:xfrm>
        </p:spPr>
        <p:txBody>
          <a:bodyPr/>
          <a:lstStyle/>
          <a:p>
            <a:pPr marL="0" lvl="0" indent="0">
              <a:lnSpc>
                <a:spcPts val="2700"/>
              </a:lnSpc>
              <a:buNone/>
            </a:pPr>
            <a:endParaRPr lang="pl-PL" sz="2000" b="1" dirty="0" smtClean="0">
              <a:solidFill>
                <a:srgbClr val="FF0000"/>
              </a:solidFill>
            </a:endParaRPr>
          </a:p>
          <a:p>
            <a:pPr marL="0" lvl="0" indent="0">
              <a:lnSpc>
                <a:spcPts val="2700"/>
              </a:lnSpc>
              <a:buNone/>
            </a:pPr>
            <a:r>
              <a:rPr lang="pl-PL" sz="2000" b="1" dirty="0" smtClean="0">
                <a:solidFill>
                  <a:srgbClr val="FF0000"/>
                </a:solidFill>
              </a:rPr>
              <a:t>Brak potwierdzenia w </a:t>
            </a:r>
            <a:r>
              <a:rPr lang="pl-PL" sz="2000" b="1" dirty="0">
                <a:solidFill>
                  <a:srgbClr val="FF0000"/>
                </a:solidFill>
              </a:rPr>
              <a:t>systemie </a:t>
            </a:r>
            <a:r>
              <a:rPr lang="pl-PL" sz="2000" b="1" dirty="0" err="1" smtClean="0">
                <a:solidFill>
                  <a:srgbClr val="FF0000"/>
                </a:solidFill>
              </a:rPr>
              <a:t>eWUŚ</a:t>
            </a:r>
            <a:r>
              <a:rPr lang="pl-PL" sz="2000" b="1" dirty="0" smtClean="0">
                <a:solidFill>
                  <a:srgbClr val="FF0000"/>
                </a:solidFill>
              </a:rPr>
              <a:t> </a:t>
            </a:r>
            <a:r>
              <a:rPr lang="pl-PL" sz="2000" b="1" dirty="0">
                <a:solidFill>
                  <a:srgbClr val="FF0000"/>
                </a:solidFill>
              </a:rPr>
              <a:t>nie oznacza, </a:t>
            </a:r>
            <a:r>
              <a:rPr lang="pl-PL" sz="2000" b="1" dirty="0" smtClean="0">
                <a:solidFill>
                  <a:srgbClr val="FF0000"/>
                </a:solidFill>
              </a:rPr>
              <a:t/>
            </a:r>
            <a:br>
              <a:rPr lang="pl-PL" sz="2000" b="1" dirty="0" smtClean="0">
                <a:solidFill>
                  <a:srgbClr val="FF0000"/>
                </a:solidFill>
              </a:rPr>
            </a:br>
            <a:r>
              <a:rPr lang="pl-PL" sz="2000" b="1" dirty="0" smtClean="0">
                <a:solidFill>
                  <a:srgbClr val="FF0000"/>
                </a:solidFill>
              </a:rPr>
              <a:t>że </a:t>
            </a:r>
            <a:r>
              <a:rPr lang="pl-PL" sz="2000" b="1" dirty="0">
                <a:solidFill>
                  <a:srgbClr val="FF0000"/>
                </a:solidFill>
              </a:rPr>
              <a:t>świadczeniobiorca </a:t>
            </a:r>
            <a:r>
              <a:rPr lang="pl-PL" sz="2000" b="1" dirty="0" smtClean="0">
                <a:solidFill>
                  <a:srgbClr val="FF0000"/>
                </a:solidFill>
              </a:rPr>
              <a:t>jest NIEUBEZPIECZONY! </a:t>
            </a:r>
          </a:p>
          <a:p>
            <a:pPr marL="0" lvl="0" indent="0">
              <a:lnSpc>
                <a:spcPts val="2700"/>
              </a:lnSpc>
              <a:buNone/>
            </a:pPr>
            <a:r>
              <a:rPr lang="pl-PL" sz="2000" b="1" dirty="0" smtClean="0">
                <a:solidFill>
                  <a:srgbClr val="FF0000"/>
                </a:solidFill>
              </a:rPr>
              <a:t>Informuje </a:t>
            </a:r>
            <a:r>
              <a:rPr lang="pl-PL" sz="2000" b="1" dirty="0">
                <a:solidFill>
                  <a:srgbClr val="FF0000"/>
                </a:solidFill>
              </a:rPr>
              <a:t>jedynie </a:t>
            </a:r>
            <a:r>
              <a:rPr lang="pl-PL" sz="2000" b="1" dirty="0" smtClean="0">
                <a:solidFill>
                  <a:srgbClr val="FF0000"/>
                </a:solidFill>
              </a:rPr>
              <a:t>o tym</a:t>
            </a:r>
            <a:r>
              <a:rPr lang="pl-PL" sz="2000" b="1" dirty="0">
                <a:solidFill>
                  <a:srgbClr val="FF0000"/>
                </a:solidFill>
              </a:rPr>
              <a:t>, że </a:t>
            </a:r>
            <a:r>
              <a:rPr lang="pl-PL" sz="2000" b="1" dirty="0" smtClean="0">
                <a:solidFill>
                  <a:srgbClr val="FF0000"/>
                </a:solidFill>
              </a:rPr>
              <a:t>NFZ </a:t>
            </a:r>
            <a:r>
              <a:rPr lang="pl-PL" sz="2000" b="1" dirty="0">
                <a:solidFill>
                  <a:srgbClr val="FF0000"/>
                </a:solidFill>
              </a:rPr>
              <a:t>w tym dniu nie potwierdza jego prawa do świadczeń. </a:t>
            </a:r>
          </a:p>
          <a:p>
            <a:pPr marL="0" lvl="0" indent="0">
              <a:lnSpc>
                <a:spcPts val="2700"/>
              </a:lnSpc>
              <a:buNone/>
            </a:pPr>
            <a:r>
              <a:rPr lang="pl-PL" sz="2000" b="1" dirty="0" smtClean="0">
                <a:solidFill>
                  <a:srgbClr val="FF0000"/>
                </a:solidFill>
              </a:rPr>
              <a:t>Nie </a:t>
            </a:r>
            <a:r>
              <a:rPr lang="pl-PL" sz="2000" b="1" dirty="0">
                <a:solidFill>
                  <a:srgbClr val="FF0000"/>
                </a:solidFill>
              </a:rPr>
              <a:t>oznacza, że świadczeniobiorca takiego prawa nie ma!</a:t>
            </a:r>
          </a:p>
          <a:p>
            <a:pPr marL="0" lvl="0" indent="0">
              <a:lnSpc>
                <a:spcPts val="2700"/>
              </a:lnSpc>
              <a:buNone/>
            </a:pPr>
            <a:endParaRPr lang="pl-PL" sz="1600" b="1" dirty="0" smtClean="0"/>
          </a:p>
          <a:p>
            <a:pPr marL="0" lvl="0" indent="0">
              <a:lnSpc>
                <a:spcPts val="2700"/>
              </a:lnSpc>
              <a:buNone/>
            </a:pPr>
            <a:r>
              <a:rPr lang="pl-PL" sz="2000" b="1" dirty="0" smtClean="0"/>
              <a:t>Jeżeli </a:t>
            </a:r>
            <a:r>
              <a:rPr lang="pl-PL" sz="2000" b="1" dirty="0"/>
              <a:t>świadczeniobiorca twierdzi, że posiada prawo do świadczeń, powinien zostać przyjęty i nie może być odesłany tylko dlatego, że NFZ nie potwierdził </a:t>
            </a:r>
            <a:r>
              <a:rPr lang="pl-PL" sz="2000" b="1" dirty="0" smtClean="0"/>
              <a:t> jego </a:t>
            </a:r>
            <a:r>
              <a:rPr lang="pl-PL" sz="2000" b="1" dirty="0"/>
              <a:t>uprawnień w systemie </a:t>
            </a:r>
            <a:r>
              <a:rPr lang="pl-PL" sz="2000" b="1" dirty="0" err="1" smtClean="0"/>
              <a:t>eWUŚ</a:t>
            </a:r>
            <a:r>
              <a:rPr lang="pl-PL" sz="2000" b="1" dirty="0"/>
              <a:t>!</a:t>
            </a:r>
          </a:p>
          <a:p>
            <a:pPr marL="0" lvl="0" indent="0" algn="just">
              <a:buNone/>
            </a:pPr>
            <a:endParaRPr lang="pl-PL" sz="1600" b="1" dirty="0" smtClean="0"/>
          </a:p>
          <a:p>
            <a:pPr marL="0" lvl="0" indent="0" algn="just">
              <a:buNone/>
            </a:pPr>
            <a:r>
              <a:rPr lang="pl-PL" sz="1600" b="1" dirty="0" smtClean="0"/>
              <a:t> </a:t>
            </a:r>
          </a:p>
          <a:p>
            <a:pPr marL="0" lvl="0" indent="0" algn="just">
              <a:buNone/>
            </a:pPr>
            <a:endParaRPr lang="pl-PL" sz="2000" b="1" dirty="0"/>
          </a:p>
          <a:p>
            <a:pPr marL="0" lvl="0" indent="0" algn="just">
              <a:buNone/>
            </a:pPr>
            <a:endParaRPr lang="pl-PL" sz="2000" b="1" dirty="0" smtClean="0"/>
          </a:p>
          <a:p>
            <a:pPr marL="0" lvl="0" indent="0" algn="just">
              <a:buNone/>
            </a:pPr>
            <a:endParaRPr lang="pl-PL" sz="2000" b="1" dirty="0"/>
          </a:p>
          <a:p>
            <a:pPr marL="0" indent="3175">
              <a:buNone/>
            </a:pPr>
            <a:r>
              <a:rPr lang="pl-PL" sz="2000" b="1" dirty="0" smtClean="0"/>
              <a:t> </a:t>
            </a:r>
            <a:endParaRPr lang="pl-PL" sz="1600" dirty="0" smtClean="0"/>
          </a:p>
          <a:p>
            <a:pPr lvl="0" indent="-9525">
              <a:buNone/>
            </a:pPr>
            <a:endParaRPr lang="pl-PL" dirty="0" smtClean="0">
              <a:solidFill>
                <a:srgbClr val="FF0000"/>
              </a:solidFill>
            </a:endParaRPr>
          </a:p>
          <a:p>
            <a:pPr eaLnBrk="1" hangingPunct="1">
              <a:buFont typeface="Wingdings" pitchFamily="2" charset="2"/>
              <a:buChar char="Ø"/>
            </a:pPr>
            <a:endParaRPr lang="pl-PL" dirty="0" smtClean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14546" y="274638"/>
            <a:ext cx="6472254" cy="11430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sz="1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eWUŚ</a:t>
            </a:r>
            <a:r>
              <a:rPr lang="pl-PL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- </a:t>
            </a:r>
            <a:r>
              <a:rPr lang="pl-PL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problemy zgłaszane przez </a:t>
            </a:r>
            <a:r>
              <a:rPr lang="pl-PL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świadczeniobiorców</a:t>
            </a:r>
            <a:r>
              <a:rPr lang="pl-PL" sz="1600" b="0" dirty="0" smtClean="0">
                <a:effectLst/>
              </a:rPr>
              <a:t/>
            </a:r>
            <a:br>
              <a:rPr lang="pl-PL" sz="1600" b="0" dirty="0" smtClean="0">
                <a:effectLst/>
              </a:rPr>
            </a:br>
            <a:endParaRPr lang="pl-PL" sz="1600" b="0" dirty="0">
              <a:effectLst/>
            </a:endParaRPr>
          </a:p>
        </p:txBody>
      </p:sp>
      <p:pic>
        <p:nvPicPr>
          <p:cNvPr id="15363" name="Obraz 3" descr="nfz_logo_C_kolor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214290"/>
            <a:ext cx="1728787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ymbol zastępczy zawartości 2"/>
          <p:cNvSpPr>
            <a:spLocks noGrp="1"/>
          </p:cNvSpPr>
          <p:nvPr>
            <p:ph idx="1"/>
          </p:nvPr>
        </p:nvSpPr>
        <p:spPr>
          <a:xfrm>
            <a:off x="428596" y="2214554"/>
            <a:ext cx="8229600" cy="2857520"/>
          </a:xfrm>
        </p:spPr>
        <p:txBody>
          <a:bodyPr/>
          <a:lstStyle/>
          <a:p>
            <a:pPr marL="109537" lvl="0" indent="0">
              <a:buNone/>
            </a:pPr>
            <a:endParaRPr lang="pl-PL" sz="2000" dirty="0" smtClean="0"/>
          </a:p>
          <a:p>
            <a:pPr marL="109537" lvl="0" indent="0">
              <a:lnSpc>
                <a:spcPts val="2800"/>
              </a:lnSpc>
              <a:buNone/>
            </a:pPr>
            <a:r>
              <a:rPr lang="pl-PL" sz="2000" b="1" dirty="0" smtClean="0"/>
              <a:t>Zasady potwierdzania uprawnień do świadczeń opieki </a:t>
            </a:r>
            <a:r>
              <a:rPr lang="pl-PL" sz="2000" b="1" dirty="0"/>
              <a:t>zdrowotnej  reguluje </a:t>
            </a:r>
            <a:r>
              <a:rPr lang="pl-PL" sz="2000" b="1" dirty="0" smtClean="0"/>
              <a:t>art</a:t>
            </a:r>
            <a:r>
              <a:rPr lang="pl-PL" sz="2000" b="1" dirty="0"/>
              <a:t>. 50 ustawy z dnia 27 sierpnia 2004 r. </a:t>
            </a:r>
            <a:r>
              <a:rPr lang="pl-PL" sz="2000" b="1" dirty="0" smtClean="0"/>
              <a:t/>
            </a:r>
            <a:br>
              <a:rPr lang="pl-PL" sz="2000" b="1" dirty="0" smtClean="0"/>
            </a:br>
            <a:r>
              <a:rPr lang="pl-PL" sz="2000" b="1" dirty="0" smtClean="0"/>
              <a:t>o </a:t>
            </a:r>
            <a:r>
              <a:rPr lang="pl-PL" sz="2000" b="1" dirty="0"/>
              <a:t>świadczeniach opieki zdrowotnej finansowanych ze środków publicznych (t. j. Dz. U. </a:t>
            </a:r>
            <a:r>
              <a:rPr lang="pl-PL" sz="2000" b="1" dirty="0" smtClean="0"/>
              <a:t>z 2008 </a:t>
            </a:r>
            <a:r>
              <a:rPr lang="pl-PL" sz="2000" b="1" dirty="0"/>
              <a:t>r., nr 164, poz. 1027 ze zm</a:t>
            </a:r>
            <a:r>
              <a:rPr lang="pl-PL" sz="2000" b="1" dirty="0" smtClean="0"/>
              <a:t>.).</a:t>
            </a:r>
            <a:endParaRPr lang="pl-PL" sz="1600" b="1" dirty="0" smtClean="0"/>
          </a:p>
          <a:p>
            <a:pPr lvl="0">
              <a:buFont typeface="Wingdings" pitchFamily="2" charset="2"/>
              <a:buChar char="Ø"/>
            </a:pPr>
            <a:endParaRPr lang="pl-PL" sz="1600" dirty="0" smtClean="0"/>
          </a:p>
          <a:p>
            <a:pPr lvl="0">
              <a:buNone/>
            </a:pPr>
            <a:endParaRPr lang="pl-PL" sz="1600" dirty="0" smtClean="0"/>
          </a:p>
          <a:p>
            <a:pPr lvl="0" indent="-9525">
              <a:buNone/>
            </a:pPr>
            <a:endParaRPr lang="pl-PL" dirty="0" smtClean="0">
              <a:solidFill>
                <a:srgbClr val="FF0000"/>
              </a:solidFill>
            </a:endParaRPr>
          </a:p>
          <a:p>
            <a:pPr eaLnBrk="1" hangingPunct="1">
              <a:buFont typeface="Wingdings" pitchFamily="2" charset="2"/>
              <a:buChar char="Ø"/>
            </a:pPr>
            <a:endParaRPr lang="pl-PL" dirty="0" smtClean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14546" y="274638"/>
            <a:ext cx="6472254" cy="11430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sz="1600" dirty="0" err="1"/>
              <a:t>eWUŚ</a:t>
            </a:r>
            <a:r>
              <a:rPr lang="pl-PL" sz="1600" dirty="0"/>
              <a:t> - problemy zgłaszane przez </a:t>
            </a:r>
            <a:r>
              <a:rPr lang="pl-PL" sz="1600" dirty="0" smtClean="0"/>
              <a:t>świadczeniobiorców</a:t>
            </a:r>
            <a:endParaRPr lang="pl-PL" sz="1600" dirty="0"/>
          </a:p>
        </p:txBody>
      </p:sp>
      <p:pic>
        <p:nvPicPr>
          <p:cNvPr id="15363" name="Obraz 3" descr="nfz_logo_C_kolor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214290"/>
            <a:ext cx="1728787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ymbol zastępczy zawartości 2"/>
          <p:cNvSpPr>
            <a:spLocks noGrp="1"/>
          </p:cNvSpPr>
          <p:nvPr>
            <p:ph idx="1"/>
          </p:nvPr>
        </p:nvSpPr>
        <p:spPr>
          <a:xfrm>
            <a:off x="428596" y="2214554"/>
            <a:ext cx="8229600" cy="2857520"/>
          </a:xfrm>
        </p:spPr>
        <p:txBody>
          <a:bodyPr/>
          <a:lstStyle/>
          <a:p>
            <a:pPr lvl="0">
              <a:buFont typeface="Wingdings" pitchFamily="2" charset="2"/>
              <a:buChar char="Ø"/>
            </a:pPr>
            <a:endParaRPr lang="pl-PL" sz="2000" dirty="0" smtClean="0"/>
          </a:p>
          <a:p>
            <a:pPr lvl="0">
              <a:buFont typeface="Wingdings" pitchFamily="2" charset="2"/>
              <a:buChar char="Ø"/>
            </a:pPr>
            <a:endParaRPr lang="pl-PL" sz="2000" dirty="0" smtClean="0"/>
          </a:p>
          <a:p>
            <a:pPr lvl="0">
              <a:buFont typeface="Wingdings" pitchFamily="2" charset="2"/>
              <a:buChar char="Ø"/>
            </a:pPr>
            <a:endParaRPr lang="pl-PL" sz="2000" dirty="0"/>
          </a:p>
          <a:p>
            <a:pPr lvl="0">
              <a:buFont typeface="Wingdings" pitchFamily="2" charset="2"/>
              <a:buChar char="Ø"/>
            </a:pPr>
            <a:r>
              <a:rPr lang="pl-PL" sz="2000" b="1" dirty="0" smtClean="0"/>
              <a:t>POTWIERDZENIE UPRAWNIEŃ ZA POMOCĄ SYSTEMU </a:t>
            </a:r>
            <a:r>
              <a:rPr lang="pl-PL" sz="2000" b="1" dirty="0" err="1" smtClean="0"/>
              <a:t>eWUŚ</a:t>
            </a:r>
            <a:endParaRPr lang="pl-PL" sz="2000" b="1" dirty="0" smtClean="0"/>
          </a:p>
          <a:p>
            <a:pPr lvl="0">
              <a:buNone/>
            </a:pPr>
            <a:endParaRPr lang="pl-PL" sz="2000" dirty="0" smtClean="0"/>
          </a:p>
          <a:p>
            <a:pPr marL="109537" lvl="0" indent="0">
              <a:buNone/>
            </a:pPr>
            <a:endParaRPr lang="pl-PL" sz="1600" dirty="0" smtClean="0"/>
          </a:p>
          <a:p>
            <a:pPr lvl="0">
              <a:buNone/>
            </a:pPr>
            <a:endParaRPr lang="pl-PL" sz="1600" dirty="0" smtClean="0"/>
          </a:p>
          <a:p>
            <a:pPr lvl="0" indent="-9525">
              <a:buNone/>
            </a:pPr>
            <a:endParaRPr lang="pl-PL" dirty="0" smtClean="0">
              <a:solidFill>
                <a:srgbClr val="FF0000"/>
              </a:solidFill>
            </a:endParaRPr>
          </a:p>
          <a:p>
            <a:pPr eaLnBrk="1" hangingPunct="1">
              <a:buFont typeface="Wingdings" pitchFamily="2" charset="2"/>
              <a:buChar char="Ø"/>
            </a:pPr>
            <a:endParaRPr lang="pl-PL" dirty="0" smtClean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14546" y="274638"/>
            <a:ext cx="6472254" cy="11430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sz="1600" dirty="0" err="1"/>
              <a:t>eWUŚ</a:t>
            </a:r>
            <a:r>
              <a:rPr lang="pl-PL" sz="1600" dirty="0"/>
              <a:t> - problemy zgłaszane przez </a:t>
            </a:r>
            <a:r>
              <a:rPr lang="pl-PL" sz="1600" dirty="0" smtClean="0"/>
              <a:t>świadczeniobiorców</a:t>
            </a:r>
            <a:endParaRPr lang="pl-PL" sz="1600" dirty="0"/>
          </a:p>
        </p:txBody>
      </p:sp>
      <p:pic>
        <p:nvPicPr>
          <p:cNvPr id="15363" name="Obraz 3" descr="nfz_logo_C_kolor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214290"/>
            <a:ext cx="1728787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957635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ymbol zastępczy zawartości 2"/>
          <p:cNvSpPr>
            <a:spLocks noGrp="1"/>
          </p:cNvSpPr>
          <p:nvPr>
            <p:ph idx="1"/>
          </p:nvPr>
        </p:nvSpPr>
        <p:spPr>
          <a:xfrm>
            <a:off x="428596" y="1628800"/>
            <a:ext cx="8229600" cy="4248472"/>
          </a:xfrm>
        </p:spPr>
        <p:txBody>
          <a:bodyPr/>
          <a:lstStyle/>
          <a:p>
            <a:pPr lvl="0">
              <a:buFont typeface="Wingdings" pitchFamily="2" charset="2"/>
              <a:buChar char="Ø"/>
            </a:pPr>
            <a:r>
              <a:rPr lang="pl-PL" sz="2000" b="1" dirty="0" smtClean="0"/>
              <a:t>POTWIERDZENIE UPRAWNIEŃ ZA POMOCĄ INNYCH DOKUMENTÓW</a:t>
            </a:r>
          </a:p>
          <a:p>
            <a:pPr marL="109537" lvl="0" indent="0">
              <a:buNone/>
            </a:pPr>
            <a:endParaRPr lang="pl-PL" sz="1600" dirty="0" smtClean="0"/>
          </a:p>
          <a:p>
            <a:pPr marL="109537" lvl="0" indent="0">
              <a:lnSpc>
                <a:spcPts val="2800"/>
              </a:lnSpc>
              <a:buNone/>
            </a:pPr>
            <a:r>
              <a:rPr lang="pl-PL" sz="2000" dirty="0" smtClean="0"/>
              <a:t>Jeżeli </a:t>
            </a:r>
            <a:r>
              <a:rPr lang="pl-PL" sz="2000" dirty="0"/>
              <a:t>z jakiegoś powodu nie możemy potwierdzić uprawnień do świadczeń </a:t>
            </a:r>
            <a:r>
              <a:rPr lang="pl-PL" sz="2000" dirty="0" smtClean="0"/>
              <a:t>w </a:t>
            </a:r>
            <a:r>
              <a:rPr lang="pl-PL" sz="2000" dirty="0"/>
              <a:t>systemie </a:t>
            </a:r>
            <a:r>
              <a:rPr lang="pl-PL" sz="2000" dirty="0" err="1"/>
              <a:t>eWUŚ</a:t>
            </a:r>
            <a:r>
              <a:rPr lang="pl-PL" sz="2000" dirty="0"/>
              <a:t> lub otrzymamy z systemu informację o tym, że NFZ nie potwierdza takiego prawa, należy  poprosić </a:t>
            </a:r>
            <a:r>
              <a:rPr lang="pl-PL" sz="2000" dirty="0" smtClean="0"/>
              <a:t>świadczeniobiorcę </a:t>
            </a:r>
            <a:r>
              <a:rPr lang="pl-PL" sz="2000" b="1" dirty="0"/>
              <a:t>o aktualny dokument </a:t>
            </a:r>
            <a:r>
              <a:rPr lang="pl-PL" sz="2000" b="1" dirty="0" smtClean="0"/>
              <a:t>potwierdzający ubezpieczenie</a:t>
            </a:r>
            <a:r>
              <a:rPr lang="pl-PL" sz="2000" dirty="0" smtClean="0"/>
              <a:t>. Gdy świadczeniobiorca </a:t>
            </a:r>
            <a:r>
              <a:rPr lang="pl-PL" sz="2000" dirty="0"/>
              <a:t>okazał aktualny dokument, </a:t>
            </a:r>
            <a:r>
              <a:rPr lang="pl-PL" sz="2000" dirty="0" smtClean="0"/>
              <a:t>świadczeniodawca powinien </a:t>
            </a:r>
            <a:r>
              <a:rPr lang="pl-PL" sz="2000" dirty="0"/>
              <a:t>zrealizować świadczenie zgodnie </a:t>
            </a:r>
            <a:r>
              <a:rPr lang="pl-PL" sz="2000" dirty="0" smtClean="0"/>
              <a:t>z </a:t>
            </a:r>
            <a:r>
              <a:rPr lang="pl-PL" sz="2000" dirty="0"/>
              <a:t>warunkami umowy o udzielanie świadczeń opieki zdrowotnej.</a:t>
            </a:r>
          </a:p>
          <a:p>
            <a:pPr marL="109537" lvl="0" indent="0">
              <a:lnSpc>
                <a:spcPts val="2400"/>
              </a:lnSpc>
              <a:buNone/>
            </a:pPr>
            <a:endParaRPr lang="pl-PL" sz="1600" dirty="0" smtClean="0"/>
          </a:p>
          <a:p>
            <a:pPr marL="109537" lvl="0" indent="0">
              <a:lnSpc>
                <a:spcPts val="2400"/>
              </a:lnSpc>
              <a:buNone/>
            </a:pPr>
            <a:endParaRPr lang="pl-PL" sz="1600" dirty="0"/>
          </a:p>
          <a:p>
            <a:pPr marL="109537" lvl="0" indent="0">
              <a:buNone/>
            </a:pPr>
            <a:endParaRPr lang="pl-PL" sz="2000" dirty="0" smtClean="0"/>
          </a:p>
          <a:p>
            <a:pPr lvl="0">
              <a:buFont typeface="Wingdings" pitchFamily="2" charset="2"/>
              <a:buChar char="Ø"/>
            </a:pPr>
            <a:endParaRPr lang="pl-PL" sz="1600" dirty="0" smtClean="0"/>
          </a:p>
          <a:p>
            <a:pPr lvl="0">
              <a:buFont typeface="Wingdings" pitchFamily="2" charset="2"/>
              <a:buChar char="Ø"/>
            </a:pPr>
            <a:endParaRPr lang="pl-PL" sz="1600" dirty="0" smtClean="0"/>
          </a:p>
          <a:p>
            <a:pPr lvl="0">
              <a:buNone/>
            </a:pPr>
            <a:endParaRPr lang="pl-PL" sz="1600" dirty="0" smtClean="0"/>
          </a:p>
          <a:p>
            <a:pPr lvl="0" indent="-9525">
              <a:buNone/>
            </a:pPr>
            <a:endParaRPr lang="pl-PL" dirty="0" smtClean="0">
              <a:solidFill>
                <a:srgbClr val="FF0000"/>
              </a:solidFill>
            </a:endParaRPr>
          </a:p>
          <a:p>
            <a:pPr eaLnBrk="1" hangingPunct="1">
              <a:buFont typeface="Wingdings" pitchFamily="2" charset="2"/>
              <a:buChar char="Ø"/>
            </a:pPr>
            <a:endParaRPr lang="pl-PL" dirty="0" smtClean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14546" y="274638"/>
            <a:ext cx="6472254" cy="11430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sz="1600" dirty="0" err="1"/>
              <a:t>eWUŚ</a:t>
            </a:r>
            <a:r>
              <a:rPr lang="pl-PL" sz="1600" dirty="0"/>
              <a:t> - problemy zgłaszane przez </a:t>
            </a:r>
            <a:r>
              <a:rPr lang="pl-PL" sz="1600" dirty="0" smtClean="0"/>
              <a:t>świadczeniobiorców</a:t>
            </a:r>
            <a:endParaRPr lang="pl-PL" sz="1600" dirty="0"/>
          </a:p>
        </p:txBody>
      </p:sp>
      <p:pic>
        <p:nvPicPr>
          <p:cNvPr id="15363" name="Obraz 3" descr="nfz_logo_C_kolor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596" y="214290"/>
            <a:ext cx="1728787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919049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ymbol zastępczy zawartości 2"/>
          <p:cNvSpPr>
            <a:spLocks noGrp="1"/>
          </p:cNvSpPr>
          <p:nvPr>
            <p:ph idx="1"/>
          </p:nvPr>
        </p:nvSpPr>
        <p:spPr>
          <a:xfrm>
            <a:off x="428596" y="1628800"/>
            <a:ext cx="8229600" cy="4248472"/>
          </a:xfrm>
        </p:spPr>
        <p:txBody>
          <a:bodyPr/>
          <a:lstStyle/>
          <a:p>
            <a:pPr lvl="0">
              <a:buFont typeface="Wingdings" pitchFamily="2" charset="2"/>
              <a:buChar char="Ø"/>
            </a:pPr>
            <a:endParaRPr lang="pl-PL" sz="2000" b="1" dirty="0" smtClean="0"/>
          </a:p>
          <a:p>
            <a:pPr marL="109537" lvl="0" indent="0">
              <a:lnSpc>
                <a:spcPts val="2400"/>
              </a:lnSpc>
              <a:buNone/>
            </a:pPr>
            <a:endParaRPr lang="pl-PL" sz="1600" dirty="0" smtClean="0"/>
          </a:p>
          <a:p>
            <a:pPr marL="109537" lvl="0" indent="0">
              <a:lnSpc>
                <a:spcPts val="2400"/>
              </a:lnSpc>
              <a:buNone/>
            </a:pPr>
            <a:endParaRPr lang="pl-PL" sz="1600" dirty="0" smtClean="0"/>
          </a:p>
          <a:p>
            <a:pPr marL="109537" lvl="0" indent="0">
              <a:lnSpc>
                <a:spcPts val="2800"/>
              </a:lnSpc>
              <a:buNone/>
            </a:pPr>
            <a:r>
              <a:rPr lang="pl-PL" sz="2000" dirty="0" smtClean="0"/>
              <a:t>Natomiast </a:t>
            </a:r>
            <a:r>
              <a:rPr lang="pl-PL" sz="2000" dirty="0"/>
              <a:t>w  przypadku, kiedy pacjent potwierdzi </a:t>
            </a:r>
            <a:r>
              <a:rPr lang="pl-PL" sz="2000" dirty="0" smtClean="0"/>
              <a:t>swoje prawo </a:t>
            </a:r>
            <a:r>
              <a:rPr lang="pl-PL" sz="2000" dirty="0"/>
              <a:t>do świadczeń decyzją wydaną przez wójta gminy (</a:t>
            </a:r>
            <a:r>
              <a:rPr lang="pl-PL" sz="2000" dirty="0" smtClean="0"/>
              <a:t>burmistrza lub </a:t>
            </a:r>
            <a:r>
              <a:rPr lang="pl-PL" sz="2000" dirty="0"/>
              <a:t>prezydenta miasta) na podstawie art. 54 ustawy </a:t>
            </a: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2000" dirty="0" smtClean="0"/>
              <a:t>o </a:t>
            </a:r>
            <a:r>
              <a:rPr lang="pl-PL" sz="2000" dirty="0"/>
              <a:t>świadczeniach opieki zdrowotnej finansowanych ze środków publicznych, </a:t>
            </a:r>
            <a:r>
              <a:rPr lang="pl-PL" sz="2000" b="1" dirty="0"/>
              <a:t>należy zrobić  kopię </a:t>
            </a:r>
            <a:r>
              <a:rPr lang="pl-PL" sz="2000" b="1" dirty="0" smtClean="0"/>
              <a:t>decyzji </a:t>
            </a:r>
            <a:r>
              <a:rPr lang="pl-PL" sz="2000" b="1" dirty="0"/>
              <a:t>i dołączyć ją do </a:t>
            </a:r>
            <a:r>
              <a:rPr lang="pl-PL" sz="2000" b="1" dirty="0" smtClean="0"/>
              <a:t>dokumentacji.</a:t>
            </a:r>
            <a:endParaRPr lang="pl-PL" sz="2000" dirty="0"/>
          </a:p>
          <a:p>
            <a:pPr marL="109537" lvl="0" indent="0">
              <a:buNone/>
            </a:pPr>
            <a:endParaRPr lang="pl-PL" sz="2000" dirty="0" smtClean="0"/>
          </a:p>
          <a:p>
            <a:pPr lvl="0">
              <a:buFont typeface="Wingdings" pitchFamily="2" charset="2"/>
              <a:buChar char="Ø"/>
            </a:pPr>
            <a:endParaRPr lang="pl-PL" sz="1600" dirty="0" smtClean="0"/>
          </a:p>
          <a:p>
            <a:pPr lvl="0">
              <a:buFont typeface="Wingdings" pitchFamily="2" charset="2"/>
              <a:buChar char="Ø"/>
            </a:pPr>
            <a:endParaRPr lang="pl-PL" sz="1600" dirty="0" smtClean="0"/>
          </a:p>
          <a:p>
            <a:pPr lvl="0">
              <a:buNone/>
            </a:pPr>
            <a:endParaRPr lang="pl-PL" sz="1600" dirty="0" smtClean="0"/>
          </a:p>
          <a:p>
            <a:pPr lvl="0" indent="-9525">
              <a:buNone/>
            </a:pPr>
            <a:endParaRPr lang="pl-PL" dirty="0" smtClean="0">
              <a:solidFill>
                <a:srgbClr val="FF0000"/>
              </a:solidFill>
            </a:endParaRPr>
          </a:p>
          <a:p>
            <a:pPr eaLnBrk="1" hangingPunct="1">
              <a:buFont typeface="Wingdings" pitchFamily="2" charset="2"/>
              <a:buChar char="Ø"/>
            </a:pPr>
            <a:endParaRPr lang="pl-PL" dirty="0" smtClean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14546" y="274638"/>
            <a:ext cx="6472254" cy="11430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sz="1600" dirty="0" err="1"/>
              <a:t>eWUŚ</a:t>
            </a:r>
            <a:r>
              <a:rPr lang="pl-PL" sz="1600" dirty="0"/>
              <a:t> - problemy zgłaszane przez </a:t>
            </a:r>
            <a:r>
              <a:rPr lang="pl-PL" sz="1600" dirty="0" smtClean="0"/>
              <a:t>świadczeniobiorców</a:t>
            </a:r>
            <a:endParaRPr lang="pl-PL" sz="1600" dirty="0"/>
          </a:p>
        </p:txBody>
      </p:sp>
      <p:pic>
        <p:nvPicPr>
          <p:cNvPr id="15363" name="Obraz 3" descr="nfz_logo_C_kolor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596" y="214290"/>
            <a:ext cx="1728787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925928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ymbol zastępczy zawartości 2"/>
          <p:cNvSpPr>
            <a:spLocks noGrp="1"/>
          </p:cNvSpPr>
          <p:nvPr>
            <p:ph idx="1"/>
          </p:nvPr>
        </p:nvSpPr>
        <p:spPr>
          <a:xfrm>
            <a:off x="428596" y="1196752"/>
            <a:ext cx="8229600" cy="4968552"/>
          </a:xfrm>
        </p:spPr>
        <p:txBody>
          <a:bodyPr/>
          <a:lstStyle/>
          <a:p>
            <a:pPr marL="109537" lvl="0" indent="0">
              <a:buNone/>
            </a:pPr>
            <a:endParaRPr lang="pl-PL" sz="1600" dirty="0" smtClean="0"/>
          </a:p>
          <a:p>
            <a:pPr lvl="0">
              <a:buFont typeface="Wingdings" pitchFamily="2" charset="2"/>
              <a:buChar char="Ø"/>
            </a:pPr>
            <a:r>
              <a:rPr lang="pl-PL" sz="2000" b="1" dirty="0" smtClean="0"/>
              <a:t>POTWIERDZENIE UPRAWNIEŃ ZA POMOCĄ OŚWIADCZENIA</a:t>
            </a:r>
          </a:p>
          <a:p>
            <a:pPr marL="109537" lvl="0" indent="0">
              <a:lnSpc>
                <a:spcPts val="2800"/>
              </a:lnSpc>
              <a:buNone/>
            </a:pPr>
            <a:endParaRPr lang="pl-PL" sz="2000" dirty="0" smtClean="0"/>
          </a:p>
          <a:p>
            <a:pPr marL="109537" lvl="0" indent="0">
              <a:lnSpc>
                <a:spcPts val="2800"/>
              </a:lnSpc>
              <a:buNone/>
            </a:pPr>
            <a:r>
              <a:rPr lang="pl-PL" sz="2000" dirty="0" smtClean="0"/>
              <a:t>Jeżeli świadczeniobiorca </a:t>
            </a:r>
            <a:r>
              <a:rPr lang="pl-PL" sz="2000" dirty="0"/>
              <a:t>nie posiada dokumentu potwierdzającego prawo do świadczeń lub przedstawił dokument nieaktualny, a </a:t>
            </a:r>
            <a:r>
              <a:rPr lang="pl-PL" sz="2000" b="1" u="sng" dirty="0"/>
              <a:t>jest pewien </a:t>
            </a:r>
            <a:r>
              <a:rPr lang="pl-PL" sz="2000" dirty="0"/>
              <a:t>swoich uprawnień, </a:t>
            </a:r>
            <a:r>
              <a:rPr lang="pl-PL" sz="2000" dirty="0" smtClean="0"/>
              <a:t>należy poprosić go o </a:t>
            </a:r>
            <a:r>
              <a:rPr lang="pl-PL" sz="2000" dirty="0"/>
              <a:t>złożenie </a:t>
            </a:r>
            <a:r>
              <a:rPr lang="pl-PL" sz="2000" dirty="0" smtClean="0"/>
              <a:t>oświadczenia</a:t>
            </a:r>
            <a:r>
              <a:rPr lang="pl-PL" sz="2000" dirty="0"/>
              <a:t> </a:t>
            </a:r>
            <a:r>
              <a:rPr lang="pl-PL" sz="2000" dirty="0" smtClean="0"/>
              <a:t>i </a:t>
            </a:r>
            <a:r>
              <a:rPr lang="pl-PL" sz="2000" dirty="0"/>
              <a:t>zrealizować świadczenie zgodnie z warunkami umowy o udzielanie świadczeń opieki zdrowotnej.</a:t>
            </a:r>
          </a:p>
          <a:p>
            <a:pPr marL="109537" lvl="0" indent="0">
              <a:lnSpc>
                <a:spcPts val="2800"/>
              </a:lnSpc>
              <a:buNone/>
            </a:pPr>
            <a:r>
              <a:rPr lang="pl-PL" sz="2000" dirty="0" smtClean="0"/>
              <a:t>ROZPORZĄDZENIE </a:t>
            </a:r>
            <a:r>
              <a:rPr lang="pl-PL" sz="2000" dirty="0"/>
              <a:t>MINISTRA ZDROWIA z dnia 11 grudnia </a:t>
            </a: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2000" dirty="0" smtClean="0"/>
              <a:t>2012 r. określa  wzory </a:t>
            </a:r>
            <a:r>
              <a:rPr lang="pl-PL" sz="2000" dirty="0"/>
              <a:t>oświadczeń o przysługującym świadczeniobiorcy prawie do świadczeń opieki </a:t>
            </a:r>
            <a:r>
              <a:rPr lang="pl-PL" sz="2000" dirty="0" smtClean="0"/>
              <a:t>zdrowotnej </a:t>
            </a:r>
            <a:br>
              <a:rPr lang="pl-PL" sz="2000" dirty="0" smtClean="0"/>
            </a:br>
            <a:r>
              <a:rPr lang="pl-PL" sz="2000" dirty="0" smtClean="0"/>
              <a:t>(Dz</a:t>
            </a:r>
            <a:r>
              <a:rPr lang="pl-PL" sz="2000" dirty="0"/>
              <a:t>. U. z dnia 18 grudnia 2012 r., poz.1421</a:t>
            </a:r>
            <a:r>
              <a:rPr lang="pl-PL" sz="2000" dirty="0" smtClean="0"/>
              <a:t>).</a:t>
            </a:r>
            <a:endParaRPr lang="pl-PL" sz="2000" dirty="0"/>
          </a:p>
          <a:p>
            <a:pPr marL="109537" lvl="0" indent="0">
              <a:buNone/>
            </a:pPr>
            <a:endParaRPr lang="pl-PL" sz="1600" dirty="0"/>
          </a:p>
          <a:p>
            <a:pPr marL="109537" lvl="0" indent="0">
              <a:buNone/>
            </a:pPr>
            <a:endParaRPr lang="pl-PL" sz="1600" dirty="0" smtClean="0"/>
          </a:p>
          <a:p>
            <a:pPr lvl="0">
              <a:buFont typeface="Wingdings" pitchFamily="2" charset="2"/>
              <a:buChar char="Ø"/>
            </a:pPr>
            <a:endParaRPr lang="pl-PL" sz="1600" dirty="0" smtClean="0"/>
          </a:p>
          <a:p>
            <a:pPr lvl="0">
              <a:buNone/>
            </a:pPr>
            <a:endParaRPr lang="pl-PL" sz="1600" dirty="0" smtClean="0"/>
          </a:p>
          <a:p>
            <a:pPr lvl="0" indent="-9525">
              <a:buNone/>
            </a:pPr>
            <a:endParaRPr lang="pl-PL" dirty="0" smtClean="0">
              <a:solidFill>
                <a:srgbClr val="FF0000"/>
              </a:solidFill>
            </a:endParaRPr>
          </a:p>
          <a:p>
            <a:pPr eaLnBrk="1" hangingPunct="1">
              <a:buFont typeface="Wingdings" pitchFamily="2" charset="2"/>
              <a:buChar char="Ø"/>
            </a:pPr>
            <a:endParaRPr lang="pl-PL" dirty="0" smtClean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14546" y="274638"/>
            <a:ext cx="6472254" cy="11430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sz="1600" dirty="0" err="1"/>
              <a:t>eWUŚ</a:t>
            </a:r>
            <a:r>
              <a:rPr lang="pl-PL" sz="1600" dirty="0"/>
              <a:t> - problemy zgłaszane przez </a:t>
            </a:r>
            <a:r>
              <a:rPr lang="pl-PL" sz="1600" dirty="0" smtClean="0"/>
              <a:t>świadczeniobiorców</a:t>
            </a:r>
            <a:endParaRPr lang="pl-PL" sz="1600" dirty="0"/>
          </a:p>
        </p:txBody>
      </p:sp>
      <p:pic>
        <p:nvPicPr>
          <p:cNvPr id="15363" name="Obraz 3" descr="nfz_logo_C_kolor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214290"/>
            <a:ext cx="1728787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273144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ymbol zastępczy zawartości 2"/>
          <p:cNvSpPr>
            <a:spLocks noGrp="1"/>
          </p:cNvSpPr>
          <p:nvPr>
            <p:ph idx="1"/>
          </p:nvPr>
        </p:nvSpPr>
        <p:spPr>
          <a:xfrm>
            <a:off x="428596" y="1340768"/>
            <a:ext cx="8229600" cy="4464496"/>
          </a:xfrm>
        </p:spPr>
        <p:txBody>
          <a:bodyPr/>
          <a:lstStyle/>
          <a:p>
            <a:pPr marL="109537" lvl="0" indent="0">
              <a:buNone/>
            </a:pPr>
            <a:endParaRPr lang="pl-PL" sz="1600" dirty="0" smtClean="0"/>
          </a:p>
          <a:p>
            <a:pPr marL="109537" lvl="0" indent="0">
              <a:buNone/>
            </a:pPr>
            <a:endParaRPr lang="pl-PL" sz="1600" dirty="0"/>
          </a:p>
          <a:p>
            <a:pPr marL="109537" lvl="0" indent="0">
              <a:buNone/>
            </a:pPr>
            <a:endParaRPr lang="pl-PL" sz="1600" b="1" dirty="0" smtClean="0">
              <a:solidFill>
                <a:srgbClr val="FF0000"/>
              </a:solidFill>
            </a:endParaRPr>
          </a:p>
          <a:p>
            <a:pPr marL="109537" lvl="0" indent="0">
              <a:buNone/>
            </a:pPr>
            <a:endParaRPr lang="pl-PL" sz="1600" b="1" dirty="0">
              <a:solidFill>
                <a:srgbClr val="FF0000"/>
              </a:solidFill>
            </a:endParaRPr>
          </a:p>
          <a:p>
            <a:pPr marL="109537" lvl="0" indent="0">
              <a:buNone/>
            </a:pPr>
            <a:endParaRPr lang="pl-PL" sz="1600" b="1" dirty="0" smtClean="0">
              <a:solidFill>
                <a:srgbClr val="FF0000"/>
              </a:solidFill>
            </a:endParaRPr>
          </a:p>
          <a:p>
            <a:pPr marL="109537" lvl="0" indent="0">
              <a:lnSpc>
                <a:spcPts val="2800"/>
              </a:lnSpc>
              <a:buNone/>
            </a:pPr>
            <a:r>
              <a:rPr lang="pl-PL" sz="2000" b="1" dirty="0" smtClean="0">
                <a:solidFill>
                  <a:srgbClr val="FF0000"/>
                </a:solidFill>
              </a:rPr>
              <a:t>W </a:t>
            </a:r>
            <a:r>
              <a:rPr lang="pl-PL" sz="2000" b="1" dirty="0">
                <a:solidFill>
                  <a:srgbClr val="FF0000"/>
                </a:solidFill>
              </a:rPr>
              <a:t>żadnym przypadku nie należy nakłaniać osób o niejasnej sytuacji ubezpieczeniowej do złożenia </a:t>
            </a:r>
            <a:r>
              <a:rPr lang="pl-PL" sz="2000" b="1" dirty="0" smtClean="0">
                <a:solidFill>
                  <a:srgbClr val="FF0000"/>
                </a:solidFill>
              </a:rPr>
              <a:t>oświadczenia!</a:t>
            </a:r>
          </a:p>
          <a:p>
            <a:pPr marL="109537" lvl="0" indent="0">
              <a:lnSpc>
                <a:spcPts val="2800"/>
              </a:lnSpc>
              <a:buNone/>
            </a:pPr>
            <a:endParaRPr lang="pl-PL" sz="2000" b="1" dirty="0" smtClean="0">
              <a:solidFill>
                <a:srgbClr val="FF0000"/>
              </a:solidFill>
            </a:endParaRPr>
          </a:p>
          <a:p>
            <a:pPr marL="109537" lvl="0" indent="0">
              <a:lnSpc>
                <a:spcPts val="2800"/>
              </a:lnSpc>
              <a:buNone/>
            </a:pPr>
            <a:r>
              <a:rPr lang="pl-PL" sz="2000" b="1" dirty="0" smtClean="0">
                <a:solidFill>
                  <a:srgbClr val="FF0000"/>
                </a:solidFill>
              </a:rPr>
              <a:t>Może to dla niego mieć poważne skutki finansowe.</a:t>
            </a:r>
            <a:endParaRPr lang="pl-PL" sz="2000" b="1" dirty="0">
              <a:solidFill>
                <a:srgbClr val="FF0000"/>
              </a:solidFill>
            </a:endParaRPr>
          </a:p>
          <a:p>
            <a:pPr marL="109537" lvl="0" indent="0">
              <a:buNone/>
            </a:pPr>
            <a:endParaRPr lang="pl-PL" sz="1600" dirty="0" smtClean="0"/>
          </a:p>
          <a:p>
            <a:pPr lvl="0">
              <a:buFont typeface="Wingdings" pitchFamily="2" charset="2"/>
              <a:buChar char="Ø"/>
            </a:pPr>
            <a:endParaRPr lang="pl-PL" sz="1600" dirty="0" smtClean="0"/>
          </a:p>
          <a:p>
            <a:pPr lvl="0">
              <a:buNone/>
            </a:pPr>
            <a:endParaRPr lang="pl-PL" sz="1600" dirty="0" smtClean="0"/>
          </a:p>
          <a:p>
            <a:pPr lvl="0" indent="-9525">
              <a:buNone/>
            </a:pPr>
            <a:endParaRPr lang="pl-PL" dirty="0" smtClean="0">
              <a:solidFill>
                <a:srgbClr val="FF0000"/>
              </a:solidFill>
            </a:endParaRPr>
          </a:p>
          <a:p>
            <a:pPr eaLnBrk="1" hangingPunct="1">
              <a:buFont typeface="Wingdings" pitchFamily="2" charset="2"/>
              <a:buChar char="Ø"/>
            </a:pPr>
            <a:endParaRPr lang="pl-PL" dirty="0" smtClean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14546" y="274638"/>
            <a:ext cx="6472254" cy="11430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sz="1600" dirty="0" err="1"/>
              <a:t>eWUŚ</a:t>
            </a:r>
            <a:r>
              <a:rPr lang="pl-PL" sz="1600" dirty="0"/>
              <a:t> - problemy zgłaszane przez </a:t>
            </a:r>
            <a:r>
              <a:rPr lang="pl-PL" sz="1600" dirty="0" smtClean="0"/>
              <a:t>świadczeniobiorców</a:t>
            </a:r>
            <a:endParaRPr lang="pl-PL" sz="1600" dirty="0"/>
          </a:p>
        </p:txBody>
      </p:sp>
      <p:pic>
        <p:nvPicPr>
          <p:cNvPr id="15363" name="Obraz 3" descr="nfz_logo_C_kolor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214290"/>
            <a:ext cx="1728787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88774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">
  <a:themeElements>
    <a:clrScheme name="Elementarny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Hol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Hol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Elementarny">
    <a:dk1>
      <a:sysClr val="windowText" lastClr="000000"/>
    </a:dk1>
    <a:lt1>
      <a:sysClr val="window" lastClr="FFFFFF"/>
    </a:lt1>
    <a:dk2>
      <a:srgbClr val="242852"/>
    </a:dk2>
    <a:lt2>
      <a:srgbClr val="ACCBF9"/>
    </a:lt2>
    <a:accent1>
      <a:srgbClr val="629DD1"/>
    </a:accent1>
    <a:accent2>
      <a:srgbClr val="297FD5"/>
    </a:accent2>
    <a:accent3>
      <a:srgbClr val="7F8FA9"/>
    </a:accent3>
    <a:accent4>
      <a:srgbClr val="4A66AC"/>
    </a:accent4>
    <a:accent5>
      <a:srgbClr val="5AA2AE"/>
    </a:accent5>
    <a:accent6>
      <a:srgbClr val="9D90A0"/>
    </a:accent6>
    <a:hlink>
      <a:srgbClr val="9454C3"/>
    </a:hlink>
    <a:folHlink>
      <a:srgbClr val="3EBBF0"/>
    </a:folHlink>
  </a:clrScheme>
</a:themeOverride>
</file>

<file path=ppt/theme/themeOverride2.xml><?xml version="1.0" encoding="utf-8"?>
<a:themeOverride xmlns:a="http://schemas.openxmlformats.org/drawingml/2006/main">
  <a:clrScheme name="Elementarny">
    <a:dk1>
      <a:sysClr val="windowText" lastClr="000000"/>
    </a:dk1>
    <a:lt1>
      <a:sysClr val="window" lastClr="FFFFFF"/>
    </a:lt1>
    <a:dk2>
      <a:srgbClr val="242852"/>
    </a:dk2>
    <a:lt2>
      <a:srgbClr val="ACCBF9"/>
    </a:lt2>
    <a:accent1>
      <a:srgbClr val="629DD1"/>
    </a:accent1>
    <a:accent2>
      <a:srgbClr val="297FD5"/>
    </a:accent2>
    <a:accent3>
      <a:srgbClr val="7F8FA9"/>
    </a:accent3>
    <a:accent4>
      <a:srgbClr val="4A66AC"/>
    </a:accent4>
    <a:accent5>
      <a:srgbClr val="5AA2AE"/>
    </a:accent5>
    <a:accent6>
      <a:srgbClr val="9D90A0"/>
    </a:accent6>
    <a:hlink>
      <a:srgbClr val="9454C3"/>
    </a:hlink>
    <a:folHlink>
      <a:srgbClr val="3EBBF0"/>
    </a:folHlink>
  </a:clrScheme>
</a:themeOverride>
</file>

<file path=ppt/theme/themeOverride3.xml><?xml version="1.0" encoding="utf-8"?>
<a:themeOverride xmlns:a="http://schemas.openxmlformats.org/drawingml/2006/main">
  <a:clrScheme name="Elementarny">
    <a:dk1>
      <a:sysClr val="windowText" lastClr="000000"/>
    </a:dk1>
    <a:lt1>
      <a:sysClr val="window" lastClr="FFFFFF"/>
    </a:lt1>
    <a:dk2>
      <a:srgbClr val="242852"/>
    </a:dk2>
    <a:lt2>
      <a:srgbClr val="ACCBF9"/>
    </a:lt2>
    <a:accent1>
      <a:srgbClr val="629DD1"/>
    </a:accent1>
    <a:accent2>
      <a:srgbClr val="297FD5"/>
    </a:accent2>
    <a:accent3>
      <a:srgbClr val="7F8FA9"/>
    </a:accent3>
    <a:accent4>
      <a:srgbClr val="4A66AC"/>
    </a:accent4>
    <a:accent5>
      <a:srgbClr val="5AA2AE"/>
    </a:accent5>
    <a:accent6>
      <a:srgbClr val="9D90A0"/>
    </a:accent6>
    <a:hlink>
      <a:srgbClr val="9454C3"/>
    </a:hlink>
    <a:folHlink>
      <a:srgbClr val="3EBBF0"/>
    </a:folHlink>
  </a:clrScheme>
</a:themeOverride>
</file>

<file path=ppt/theme/themeOverride4.xml><?xml version="1.0" encoding="utf-8"?>
<a:themeOverride xmlns:a="http://schemas.openxmlformats.org/drawingml/2006/main">
  <a:clrScheme name="Elementarny">
    <a:dk1>
      <a:sysClr val="windowText" lastClr="000000"/>
    </a:dk1>
    <a:lt1>
      <a:sysClr val="window" lastClr="FFFFFF"/>
    </a:lt1>
    <a:dk2>
      <a:srgbClr val="242852"/>
    </a:dk2>
    <a:lt2>
      <a:srgbClr val="ACCBF9"/>
    </a:lt2>
    <a:accent1>
      <a:srgbClr val="629DD1"/>
    </a:accent1>
    <a:accent2>
      <a:srgbClr val="297FD5"/>
    </a:accent2>
    <a:accent3>
      <a:srgbClr val="7F8FA9"/>
    </a:accent3>
    <a:accent4>
      <a:srgbClr val="4A66AC"/>
    </a:accent4>
    <a:accent5>
      <a:srgbClr val="5AA2AE"/>
    </a:accent5>
    <a:accent6>
      <a:srgbClr val="9D90A0"/>
    </a:accent6>
    <a:hlink>
      <a:srgbClr val="9454C3"/>
    </a:hlink>
    <a:folHlink>
      <a:srgbClr val="3EBBF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1017</TotalTime>
  <Words>618</Words>
  <Application>Microsoft Office PowerPoint</Application>
  <PresentationFormat>Pokaz na ekranie (4:3)</PresentationFormat>
  <Paragraphs>160</Paragraphs>
  <Slides>20</Slides>
  <Notes>2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20</vt:i4>
      </vt:variant>
    </vt:vector>
  </HeadingPairs>
  <TitlesOfParts>
    <vt:vector size="21" baseType="lpstr">
      <vt:lpstr>Hol</vt:lpstr>
      <vt:lpstr>eWUŚ - problemy zgłaszane przez świadczeniobiorców</vt:lpstr>
      <vt:lpstr>eWUŚ - problemy zgłaszane przez świadczeniobiorców </vt:lpstr>
      <vt:lpstr>eWUŚ - problemy zgłaszane przez świadczeniobiorców </vt:lpstr>
      <vt:lpstr>eWUŚ - problemy zgłaszane przez świadczeniobiorców</vt:lpstr>
      <vt:lpstr>eWUŚ - problemy zgłaszane przez świadczeniobiorców</vt:lpstr>
      <vt:lpstr>eWUŚ - problemy zgłaszane przez świadczeniobiorców</vt:lpstr>
      <vt:lpstr>eWUŚ - problemy zgłaszane przez świadczeniobiorców</vt:lpstr>
      <vt:lpstr>eWUŚ - problemy zgłaszane przez świadczeniobiorców</vt:lpstr>
      <vt:lpstr>eWUŚ - problemy zgłaszane przez świadczeniobiorców</vt:lpstr>
      <vt:lpstr>eWUŚ - problemy zgłaszane przez świadczeniobiorców</vt:lpstr>
      <vt:lpstr>eWUŚ - problemy zgłaszane przez świadczeniobiorców</vt:lpstr>
      <vt:lpstr>eWUŚ - problemy zgłaszane przez świadczeniobiorców</vt:lpstr>
      <vt:lpstr>eWUŚ - problemy zgłaszane przez świadczeniobiorców</vt:lpstr>
      <vt:lpstr>eWUŚ - problemy zgłaszane przez świadczeniobiorców</vt:lpstr>
      <vt:lpstr>eWUŚ - problemy zgłaszane przez świadczeniobiorców</vt:lpstr>
      <vt:lpstr>eWUŚ - problemy zgłaszane przez świadczeniobiorców </vt:lpstr>
      <vt:lpstr>eWUŚ - problemy zgłaszane przez świadczeniobiorców </vt:lpstr>
      <vt:lpstr>eWUŚ - problemy zgłaszane przez świadczeniobiorców </vt:lpstr>
      <vt:lpstr>eWUŚ - problemy zgłaszane przez świadczeniobiorców </vt:lpstr>
      <vt:lpstr>eWUŚ - problemy zgłaszane przez świadczeniobiorców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eWUŚ elektroniczna Weryfikacja Uprawnień Świad</dc:title>
  <dc:creator>K.Kurc</dc:creator>
  <cp:lastModifiedBy>Kapuścińska Magdalena</cp:lastModifiedBy>
  <cp:revision>144</cp:revision>
  <cp:lastPrinted>2014-05-28T08:37:07Z</cp:lastPrinted>
  <dcterms:created xsi:type="dcterms:W3CDTF">2012-11-28T22:55:42Z</dcterms:created>
  <dcterms:modified xsi:type="dcterms:W3CDTF">2014-05-29T06:37:33Z</dcterms:modified>
</cp:coreProperties>
</file>