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42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81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8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84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81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8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42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6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0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01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58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9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0315-E5EE-4AE6-9660-C8992F823DE6}" type="datetimeFigureOut">
              <a:rPr lang="pl-PL" smtClean="0"/>
              <a:t>2014-06-02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AB857-3D3C-4AD1-A669-51185AA8D0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3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DOKUMENTY POTWIERDZAJĄCE UBEZPIECZENIE PACJENTA oraz</a:t>
            </a:r>
            <a:br>
              <a:rPr lang="pl-PL" b="1" dirty="0" smtClean="0"/>
            </a:br>
            <a:r>
              <a:rPr lang="pl-PL" dirty="0" smtClean="0"/>
              <a:t>WINDYKACJA KOSZTÓW LECZENIA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481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Załącznik do zarządzania nr  14/2013/DSOZ</a:t>
            </a:r>
            <a:br>
              <a:rPr lang="pl-PL" sz="3100" dirty="0"/>
            </a:br>
            <a:r>
              <a:rPr lang="pl-PL" sz="3100" dirty="0"/>
              <a:t>Prezesa Narodowego Funduszu Zdrowia</a:t>
            </a:r>
            <a:br>
              <a:rPr lang="pl-PL" sz="3100" dirty="0"/>
            </a:br>
            <a:r>
              <a:rPr lang="pl-PL" sz="3100" dirty="0"/>
              <a:t>z dnia 21 marca 2013 r.</a:t>
            </a:r>
            <a:br>
              <a:rPr lang="pl-PL" sz="3100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2.2.3. Element „pacjent”</a:t>
            </a:r>
          </a:p>
          <a:p>
            <a:r>
              <a:rPr lang="pl-PL" dirty="0" smtClean="0"/>
              <a:t>Uregulowania dotyczące danych jakie zawierać musi komunikat sprawozdawczy XML</a:t>
            </a:r>
          </a:p>
          <a:p>
            <a:r>
              <a:rPr lang="pl-PL" dirty="0" smtClean="0"/>
              <a:t>Do celów weryfikacji czy świadczeniodawca prawidłowo sprawdził dokument ubezpieczeniowy </a:t>
            </a:r>
            <a:r>
              <a:rPr lang="pl-PL" b="1" dirty="0" smtClean="0">
                <a:solidFill>
                  <a:srgbClr val="FF0000"/>
                </a:solidFill>
              </a:rPr>
              <a:t>konieczna jest większa ilość danych</a:t>
            </a:r>
            <a:r>
              <a:rPr lang="pl-PL" dirty="0" smtClean="0"/>
              <a:t> niż w sprawozdaniu elektronicznym.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503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Weryfikacja prawidłowości dokumentów ubezpieczeniowych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potwierdzenia uprawnienia </a:t>
            </a:r>
            <a:r>
              <a:rPr lang="pl-PL" dirty="0" smtClean="0">
                <a:solidFill>
                  <a:srgbClr val="FF0000"/>
                </a:solidFill>
              </a:rPr>
              <a:t>(AKTUALNA</a:t>
            </a:r>
            <a:r>
              <a:rPr lang="pl-PL" dirty="0" smtClean="0"/>
              <a:t>)</a:t>
            </a:r>
          </a:p>
          <a:p>
            <a:r>
              <a:rPr lang="pl-PL" dirty="0" smtClean="0"/>
              <a:t>Identyfikator płatnika – NIP</a:t>
            </a:r>
          </a:p>
          <a:p>
            <a:r>
              <a:rPr lang="pl-PL" dirty="0" smtClean="0"/>
              <a:t>Nazwa dokumentu</a:t>
            </a:r>
          </a:p>
          <a:p>
            <a:r>
              <a:rPr lang="pl-PL" dirty="0" smtClean="0"/>
              <a:t>Inne informacje pozwalające na identyfikację wystawiającego okazywany przez pacjenta dokument </a:t>
            </a:r>
          </a:p>
        </p:txBody>
      </p:sp>
    </p:spTree>
    <p:extLst>
      <p:ext uri="{BB962C8B-B14F-4D97-AF65-F5344CB8AC3E}">
        <p14:creationId xmlns:p14="http://schemas.microsoft.com/office/powerpoint/2010/main" val="55933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ODPOWIEDIALNOŚĆ ŚWIADCZENIODAWCY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BRAK ODPOWIEDNICH DOKUMENTÓW LUB INFORMACJI Z NICH UZYSKANYCH BĘDZIE SKUTKOWAŁ DOKONANIEM PRZEZ NFZ </a:t>
            </a:r>
            <a:r>
              <a:rPr lang="pl-PL" dirty="0" smtClean="0">
                <a:solidFill>
                  <a:srgbClr val="FF0000"/>
                </a:solidFill>
              </a:rPr>
              <a:t>KOREKT</a:t>
            </a:r>
            <a:r>
              <a:rPr lang="pl-PL" dirty="0" smtClean="0"/>
              <a:t> ROZLICZONYCH JUŻ ŚWIADCZEŃ I USUNIĘCIEM NIEPRAWIDŁOWYCH POZYCJI ZE SPRAWOZDANIA.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705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ROZLICZENIE NA PODSTAWIE ART. 12 USTAWY O ŚWIADCZENIACH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przypadku gdy świadczeniodawca </a:t>
            </a:r>
            <a:r>
              <a:rPr lang="pl-PL" dirty="0" smtClean="0">
                <a:solidFill>
                  <a:srgbClr val="FF0000"/>
                </a:solidFill>
              </a:rPr>
              <a:t>prawidłowo</a:t>
            </a:r>
            <a:r>
              <a:rPr lang="pl-PL" dirty="0" smtClean="0"/>
              <a:t> zweryfikował dokument od pacjenta (odebrał od niego oświadczenie), </a:t>
            </a:r>
            <a:br>
              <a:rPr lang="pl-PL" dirty="0" smtClean="0"/>
            </a:br>
            <a:r>
              <a:rPr lang="pl-PL" dirty="0" smtClean="0"/>
              <a:t>a w toku prowadzonego postępowania wyjaśniającego NFZ ustali, że oświadczenie nie jest zgodne ze stanem rzeczywistym, jednak pacjent posiada uprawnienie z </a:t>
            </a:r>
            <a:r>
              <a:rPr lang="pl-PL" dirty="0" smtClean="0">
                <a:solidFill>
                  <a:srgbClr val="FF0000"/>
                </a:solidFill>
              </a:rPr>
              <a:t>art. 12 </a:t>
            </a:r>
            <a:r>
              <a:rPr lang="pl-PL" dirty="0" smtClean="0"/>
              <a:t>ustawy, konieczne jest dokonanie korekty sprawozdania – po informacji uzyskanej z NFZ.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14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KARTY EKUZ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pl-PL" dirty="0" smtClean="0"/>
              <a:t>W przypadku gdy pacjent okazuje kartę EKUZ lub certyfikat potwierdzający ubezpieczenie </a:t>
            </a:r>
            <a:br>
              <a:rPr lang="pl-PL" dirty="0" smtClean="0"/>
            </a:br>
            <a:r>
              <a:rPr lang="pl-PL" dirty="0" smtClean="0"/>
              <a:t>w kraju UE </a:t>
            </a:r>
            <a:r>
              <a:rPr lang="pl-PL" b="1" dirty="0" smtClean="0">
                <a:solidFill>
                  <a:srgbClr val="FF0000"/>
                </a:solidFill>
              </a:rPr>
              <a:t>NIEDOPUSZCZALNE JEST </a:t>
            </a:r>
            <a:r>
              <a:rPr lang="pl-PL" dirty="0" smtClean="0"/>
              <a:t>żądanie od niego podpisania oświadczenia o przysługującym mu prawie do świadczeń opieki zdrowotnej. Należy rozliczyć go - jeżeli to możliwe - na podstawie Karty Europejskiej lub poinformować, że świadczenia, z których chce skorzystać, mogą zostać udzielone za odpłatnością (zgodną z cennikiem świadczeniodawcy).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424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OBCIĄŻENIE PACENTA KOSZTAMI LECZENIA ART. 50 UST.18 USTAWY O ŚWIADCZENIACH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 Koszty świadczeń opieki zdrowotnej udzielonych w przypadkach określonych w ust. 16, które Fundusz poniósł zgodnie z ust. 15, podlegają ściągnięciu w trybie przepisów o postępowaniu egzekucyjnym w administracji. Dyrektor oddziału wojewódzkiego Funduszu wydaje decyzję administracyjną ustalającą obowiązek poniesienia kosztów i ich wysokość oraz termin płatności. Do postępowania w sprawach o ustalenie poniesienia kosztów stosuje się przepisy K.P.A.</a:t>
            </a:r>
            <a:endParaRPr lang="pl-PL" u="sng" dirty="0"/>
          </a:p>
        </p:txBody>
      </p:sp>
    </p:spTree>
    <p:extLst>
      <p:ext uri="{BB962C8B-B14F-4D97-AF65-F5344CB8AC3E}">
        <p14:creationId xmlns:p14="http://schemas.microsoft.com/office/powerpoint/2010/main" val="280860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pl-PL" sz="2000" dirty="0" smtClean="0"/>
              <a:t>Ustawa </a:t>
            </a:r>
            <a:r>
              <a:rPr lang="pl-PL" sz="2000" dirty="0"/>
              <a:t>z dnia 27 sierpnia 2004 r. o świadczeniach opieki zdrowotnej finansowanych ze środków publicznych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t. j. Dz. U. 2008 r., nr 164, poz. 1027 ze zm</a:t>
            </a:r>
            <a:r>
              <a:rPr lang="pl-PL" sz="2000" dirty="0" smtClean="0"/>
              <a:t>.)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pl-PL" b="1" dirty="0" smtClean="0">
                <a:effectLst/>
              </a:rPr>
              <a:t>Art. 240.</a:t>
            </a:r>
            <a:r>
              <a:rPr lang="pl-PL" dirty="0" smtClean="0">
                <a:effectLst/>
              </a:rPr>
              <a:t> 1. Do czasu wydania ubezpieczonemu karty ubezpieczenia zdrowotnego dowodem ubezpieczenia zdrowotnego jest </a:t>
            </a:r>
            <a:r>
              <a:rPr lang="pl-PL" b="1" dirty="0" smtClean="0">
                <a:solidFill>
                  <a:srgbClr val="FF0000"/>
                </a:solidFill>
                <a:effectLst/>
              </a:rPr>
              <a:t>każdy dokument, który potwierdza uprawnienia do świadczeń opieki zdrowotnej</a:t>
            </a:r>
            <a:r>
              <a:rPr lang="pl-PL" dirty="0" smtClean="0">
                <a:effectLst/>
              </a:rPr>
              <a:t>, w szczególności dokument potwierdzający opłacanie składek na ubezpieczenie zdrowotne.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2. W przypadku emerytów i rencistów dokumentem potwierdzającym opłacanie składek na ubezpieczenie zdrowotne, </a:t>
            </a:r>
            <a:br>
              <a:rPr lang="pl-PL" dirty="0" smtClean="0"/>
            </a:br>
            <a:r>
              <a:rPr lang="pl-PL" dirty="0" smtClean="0"/>
              <a:t>o którym mowa w ust. 1, jest dokument potwierdzający kwotę przekazanej emerytury lub renty, w tym w szczególności odcinek przekazu lub wyciąg.</a:t>
            </a:r>
          </a:p>
          <a:p>
            <a:pPr>
              <a:lnSpc>
                <a:spcPct val="170000"/>
              </a:lnSpc>
            </a:pPr>
            <a:r>
              <a:rPr lang="pl-PL" dirty="0" smtClean="0"/>
              <a:t>3. W przypadku emerytów i rencistów dokumentem potwierdzającym fakt objęcia ubezpieczeniem zdrowotnym może być legitymacja emeryta (rencisty) wydawana na podstawie odrębnych przepisów.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PONIŻEJ PREZENTUJEMY PRZYKŁADY DOKUMENTÓW, KTÓRE </a:t>
            </a:r>
            <a:r>
              <a:rPr lang="pl-PL" u="sng" dirty="0" smtClean="0"/>
              <a:t>NIE POTWIERDZAJĄ</a:t>
            </a:r>
            <a:r>
              <a:rPr lang="pl-PL" dirty="0" smtClean="0"/>
              <a:t> UBEZPIECZENIA ZDROWOTNEGO: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04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3771800"/>
            <a:ext cx="11134725" cy="15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4725" cy="15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6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4725" cy="15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4725" cy="15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8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4725" cy="15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25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363" y="-4443413"/>
            <a:ext cx="11134726" cy="157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34725" cy="157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881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161</Words>
  <Application>Microsoft Office PowerPoint</Application>
  <PresentationFormat>Pokaz na ekranie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DOKUMENTY POTWIERDZAJĄCE UBEZPIECZENIE PACJENTA oraz WINDYKACJA KOSZTÓW LECZENIA</vt:lpstr>
      <vt:lpstr>Ustawa z dnia 27 sierpnia 2004 r. o świadczeniach opieki zdrowotnej finansowanych ze środków publicznych  (t. j. Dz. U. 2008 r., nr 164, poz. 1027 ze zm.)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Załącznik do zarządzania nr  14/2013/DSOZ Prezesa Narodowego Funduszu Zdrowia z dnia 21 marca 2013 r.   </vt:lpstr>
      <vt:lpstr>Weryfikacja prawidłowości dokumentów ubezpieczeniowych</vt:lpstr>
      <vt:lpstr>ODPOWIEDIALNOŚĆ ŚWIADCZENIODAWCY</vt:lpstr>
      <vt:lpstr>ROZLICZENIE NA PODSTAWIE ART. 12 USTAWY O ŚWIADCZENIACH</vt:lpstr>
      <vt:lpstr>KARTY EKUZ</vt:lpstr>
      <vt:lpstr>OBCIĄŻENIE PACENTA KOSZTAMI LECZENIA ART. 50 UST.18 USTAWY O ŚWIADCZENIACH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DOKUMENTY POTWIERDZAJĄCE UBEZPIECZENIE PACJENTA oraz WINDYKACJA KOSZTÓW LECZENIA</dc:title>
  <dc:creator>Stokłosa Joanna</dc:creator>
  <cp:lastModifiedBy>Małecka Elżbieta</cp:lastModifiedBy>
  <cp:revision>13</cp:revision>
  <dcterms:created xsi:type="dcterms:W3CDTF">2014-05-28T09:35:24Z</dcterms:created>
  <dcterms:modified xsi:type="dcterms:W3CDTF">2014-06-02T12:48:02Z</dcterms:modified>
</cp:coreProperties>
</file>